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6" r:id="rId2"/>
    <p:sldId id="290" r:id="rId3"/>
    <p:sldId id="257" r:id="rId4"/>
    <p:sldId id="258" r:id="rId5"/>
    <p:sldId id="292" r:id="rId6"/>
    <p:sldId id="259" r:id="rId7"/>
    <p:sldId id="291" r:id="rId8"/>
    <p:sldId id="286" r:id="rId9"/>
    <p:sldId id="287" r:id="rId10"/>
    <p:sldId id="288" r:id="rId11"/>
    <p:sldId id="289" r:id="rId12"/>
    <p:sldId id="280" r:id="rId13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24" userDrawn="1">
          <p15:clr>
            <a:srgbClr val="A4A3A4"/>
          </p15:clr>
        </p15:guide>
        <p15:guide id="2" pos="4608" userDrawn="1">
          <p15:clr>
            <a:srgbClr val="A4A3A4"/>
          </p15:clr>
        </p15:guide>
        <p15:guide id="3" orient="horz" pos="26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E00"/>
    <a:srgbClr val="EBB853"/>
    <a:srgbClr val="E7CF78"/>
    <a:srgbClr val="5A47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50" autoAdjust="0"/>
    <p:restoredTop sz="94677"/>
  </p:normalViewPr>
  <p:slideViewPr>
    <p:cSldViewPr snapToGrid="0" snapToObjects="1">
      <p:cViewPr varScale="1">
        <p:scale>
          <a:sx n="55" d="100"/>
          <a:sy n="55" d="100"/>
        </p:scale>
        <p:origin x="69" y="978"/>
      </p:cViewPr>
      <p:guideLst>
        <p:guide orient="horz" pos="4724"/>
        <p:guide pos="4608"/>
        <p:guide orient="horz" pos="2692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21:33:25.45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 1 22913,'-6'0'0,"1"0"0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21:33:26.2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17504,'6'6'0,"-2"-2"0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21:33:26.8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21:33:50.56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 16383,'6'5'0,"-2"0"0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99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562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42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16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78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8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14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44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42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95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9.png"/><Relationship Id="rId3" Type="http://schemas.openxmlformats.org/officeDocument/2006/relationships/image" Target="../media/image2.jpg"/><Relationship Id="rId7" Type="http://schemas.openxmlformats.org/officeDocument/2006/relationships/image" Target="../media/image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3.png"/><Relationship Id="rId5" Type="http://schemas.openxmlformats.org/officeDocument/2006/relationships/image" Target="../media/image54.svg"/><Relationship Id="rId10" Type="http://schemas.openxmlformats.org/officeDocument/2006/relationships/image" Target="../media/image6.png"/><Relationship Id="rId4" Type="http://schemas.openxmlformats.org/officeDocument/2006/relationships/image" Target="../media/image53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6.svg"/><Relationship Id="rId5" Type="http://schemas.openxmlformats.org/officeDocument/2006/relationships/image" Target="../media/image4.png"/><Relationship Id="rId10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58.svg"/><Relationship Id="rId4" Type="http://schemas.openxmlformats.org/officeDocument/2006/relationships/image" Target="../media/image3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2.jpg"/><Relationship Id="rId21" Type="http://schemas.openxmlformats.org/officeDocument/2006/relationships/image" Target="../media/image4.png"/><Relationship Id="rId7" Type="http://schemas.openxmlformats.org/officeDocument/2006/relationships/image" Target="../media/image50.png"/><Relationship Id="rId12" Type="http://schemas.openxmlformats.org/officeDocument/2006/relationships/image" Target="../media/image18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19.png"/><Relationship Id="rId24" Type="http://schemas.openxmlformats.org/officeDocument/2006/relationships/image" Target="../media/image6.png"/><Relationship Id="rId5" Type="http://schemas.openxmlformats.org/officeDocument/2006/relationships/image" Target="../media/image11.emf"/><Relationship Id="rId15" Type="http://schemas.openxmlformats.org/officeDocument/2006/relationships/image" Target="../media/image22.png"/><Relationship Id="rId23" Type="http://schemas.openxmlformats.org/officeDocument/2006/relationships/image" Target="../media/image5.png"/><Relationship Id="rId10" Type="http://schemas.openxmlformats.org/officeDocument/2006/relationships/customXml" Target="../ink/ink4.xml"/><Relationship Id="rId19" Type="http://schemas.openxmlformats.org/officeDocument/2006/relationships/image" Target="../media/image26.svg"/><Relationship Id="rId4" Type="http://schemas.openxmlformats.org/officeDocument/2006/relationships/customXml" Target="../ink/ink1.xml"/><Relationship Id="rId9" Type="http://schemas.openxmlformats.org/officeDocument/2006/relationships/image" Target="../media/image120.emf"/><Relationship Id="rId14" Type="http://schemas.openxmlformats.org/officeDocument/2006/relationships/image" Target="../media/image21.png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0.sv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8.sv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33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1.wdp"/><Relationship Id="rId5" Type="http://schemas.openxmlformats.org/officeDocument/2006/relationships/image" Target="../media/image31.png"/><Relationship Id="rId15" Type="http://schemas.openxmlformats.org/officeDocument/2006/relationships/image" Target="../media/image36.svg"/><Relationship Id="rId10" Type="http://schemas.openxmlformats.org/officeDocument/2006/relationships/image" Target="../media/image4.png"/><Relationship Id="rId4" Type="http://schemas.openxmlformats.org/officeDocument/2006/relationships/image" Target="../media/image23.png"/><Relationship Id="rId9" Type="http://schemas.openxmlformats.org/officeDocument/2006/relationships/image" Target="../media/image3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6.svg"/><Relationship Id="rId5" Type="http://schemas.openxmlformats.org/officeDocument/2006/relationships/image" Target="../media/image3.pn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3.png"/><Relationship Id="rId9" Type="http://schemas.openxmlformats.org/officeDocument/2006/relationships/image" Target="../media/image6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8.png"/><Relationship Id="rId3" Type="http://schemas.openxmlformats.org/officeDocument/2006/relationships/image" Target="../media/image2.jpg"/><Relationship Id="rId7" Type="http://schemas.openxmlformats.org/officeDocument/2006/relationships/image" Target="../media/image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5" Type="http://schemas.openxmlformats.org/officeDocument/2006/relationships/image" Target="../media/image46.svg"/><Relationship Id="rId10" Type="http://schemas.openxmlformats.org/officeDocument/2006/relationships/image" Target="../media/image5.png"/><Relationship Id="rId4" Type="http://schemas.openxmlformats.org/officeDocument/2006/relationships/image" Target="../media/image45.png"/><Relationship Id="rId9" Type="http://schemas.microsoft.com/office/2007/relationships/hdphoto" Target="../media/hdphoto1.wdp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9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4.png"/><Relationship Id="rId10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">
            <a:extLst>
              <a:ext uri="{FF2B5EF4-FFF2-40B4-BE49-F238E27FC236}">
                <a16:creationId xmlns:a16="http://schemas.microsoft.com/office/drawing/2014/main" id="{BAF4F643-028C-7B7B-F667-3BF8DC3F4A05}"/>
              </a:ext>
            </a:extLst>
          </p:cNvPr>
          <p:cNvSpPr/>
          <p:nvPr/>
        </p:nvSpPr>
        <p:spPr>
          <a:xfrm>
            <a:off x="2404312" y="3299205"/>
            <a:ext cx="10034999" cy="2090006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B58E1B-245D-4B95-951D-B5B0D7BFDB2C}"/>
              </a:ext>
            </a:extLst>
          </p:cNvPr>
          <p:cNvSpPr txBox="1"/>
          <p:nvPr/>
        </p:nvSpPr>
        <p:spPr>
          <a:xfrm>
            <a:off x="3126244" y="3876837"/>
            <a:ext cx="8591134" cy="934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74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</a:rPr>
              <a:t>CYBER SECURITY CAMP </a:t>
            </a:r>
            <a:endParaRPr lang="uk-UA" sz="5474" b="1" dirty="0">
              <a:solidFill>
                <a:srgbClr val="EBB853"/>
              </a:solidFill>
              <a:latin typeface="Arial Nova" panose="020B0504020202020204" pitchFamily="34" charset="0"/>
              <a:ea typeface="Nunito" pitchFamily="34" charset="-122"/>
            </a:endParaRP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1CFF935C-BA40-19C2-CDBF-6561695F6E52}"/>
              </a:ext>
            </a:extLst>
          </p:cNvPr>
          <p:cNvGrpSpPr/>
          <p:nvPr/>
        </p:nvGrpSpPr>
        <p:grpSpPr>
          <a:xfrm>
            <a:off x="2954483" y="2048561"/>
            <a:ext cx="8431006" cy="1018871"/>
            <a:chOff x="2954483" y="2048561"/>
            <a:chExt cx="8431006" cy="1018871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525A2A5-F55D-8DBC-7FC4-A275BC52A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2305" y="2278596"/>
              <a:ext cx="2717800" cy="558800"/>
            </a:xfrm>
            <a:prstGeom prst="rect">
              <a:avLst/>
            </a:prstGeom>
          </p:spPr>
        </p:pic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1BC76B30-1EB1-6FC0-DA6F-86AE1B7E737C}"/>
                </a:ext>
              </a:extLst>
            </p:cNvPr>
            <p:cNvCxnSpPr>
              <a:cxnSpLocks/>
            </p:cNvCxnSpPr>
            <p:nvPr/>
          </p:nvCxnSpPr>
          <p:spPr>
            <a:xfrm>
              <a:off x="8176436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75E41026-1F74-7F49-5F7D-CD2BF0949D7C}"/>
                </a:ext>
              </a:extLst>
            </p:cNvPr>
            <p:cNvCxnSpPr>
              <a:cxnSpLocks/>
            </p:cNvCxnSpPr>
            <p:nvPr/>
          </p:nvCxnSpPr>
          <p:spPr>
            <a:xfrm>
              <a:off x="5105974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65B17E2-9B96-4242-A4E3-49106415A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65" b="92137" l="9954" r="89815">
                          <a14:foregroundMark x1="30093" y1="38508" x2="30093" y2="38508"/>
                          <a14:foregroundMark x1="50926" y1="8266" x2="50926" y2="8266"/>
                          <a14:foregroundMark x1="26389" y1="27419" x2="26389" y2="27419"/>
                          <a14:foregroundMark x1="50463" y1="27621" x2="50463" y2="27823"/>
                          <a14:foregroundMark x1="74074" y1="38105" x2="74074" y2="38105"/>
                          <a14:foregroundMark x1="89120" y1="50605" x2="89120" y2="50605"/>
                          <a14:foregroundMark x1="68981" y1="92137" x2="68981" y2="92137"/>
                          <a14:foregroundMark x1="52083" y1="78831" x2="52083" y2="78831"/>
                          <a14:foregroundMark x1="53472" y1="73387" x2="53472" y2="73387"/>
                          <a14:foregroundMark x1="53472" y1="52419" x2="53472" y2="524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98086" y="2048561"/>
              <a:ext cx="887403" cy="101887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8D0E47E-D47B-4574-8D95-1634C349E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2767" y="2334121"/>
              <a:ext cx="1792659" cy="447751"/>
            </a:xfrm>
            <a:prstGeom prst="rect">
              <a:avLst/>
            </a:prstGeom>
          </p:spPr>
        </p:pic>
        <p:cxnSp>
          <p:nvCxnSpPr>
            <p:cNvPr id="14" name="Прямая соединительная линия 17">
              <a:extLst>
                <a:ext uri="{FF2B5EF4-FFF2-40B4-BE49-F238E27FC236}">
                  <a16:creationId xmlns:a16="http://schemas.microsoft.com/office/drawing/2014/main" id="{61171138-27B2-489A-B3A1-1AD0A3115D43}"/>
                </a:ext>
              </a:extLst>
            </p:cNvPr>
            <p:cNvCxnSpPr>
              <a:cxnSpLocks/>
            </p:cNvCxnSpPr>
            <p:nvPr/>
          </p:nvCxnSpPr>
          <p:spPr>
            <a:xfrm>
              <a:off x="10321757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B5C6D8B-C189-9A8D-F074-FBB528AF2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483" y="2113496"/>
              <a:ext cx="1941071" cy="953936"/>
            </a:xfrm>
            <a:prstGeom prst="rect">
              <a:avLst/>
            </a:prstGeom>
          </p:spPr>
        </p:pic>
      </p:grpSp>
      <p:pic>
        <p:nvPicPr>
          <p:cNvPr id="4" name="Графіка 3">
            <a:extLst>
              <a:ext uri="{FF2B5EF4-FFF2-40B4-BE49-F238E27FC236}">
                <a16:creationId xmlns:a16="http://schemas.microsoft.com/office/drawing/2014/main" id="{AD171211-C941-4170-BBEA-093E8BDC66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4158790">
            <a:off x="11329809" y="4247742"/>
            <a:ext cx="1195777" cy="49758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F51857-3F6B-449B-8076-3A25FDEFCF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0993" y="5530768"/>
            <a:ext cx="2220242" cy="222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16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Графіка 63">
            <a:extLst>
              <a:ext uri="{FF2B5EF4-FFF2-40B4-BE49-F238E27FC236}">
                <a16:creationId xmlns:a16="http://schemas.microsoft.com/office/drawing/2014/main" id="{C7C13033-B48C-421F-A467-6CA434572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0016" y="6142149"/>
            <a:ext cx="1645966" cy="1899191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042630" y="6432709"/>
            <a:ext cx="12545139" cy="44481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503"/>
              </a:lnSpc>
              <a:buNone/>
            </a:pPr>
            <a:endParaRPr lang="en-US" sz="2189" dirty="0"/>
          </a:p>
        </p:txBody>
      </p: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582D68DA-0830-433E-C2B1-72F15B05F114}"/>
              </a:ext>
            </a:extLst>
          </p:cNvPr>
          <p:cNvGrpSpPr/>
          <p:nvPr/>
        </p:nvGrpSpPr>
        <p:grpSpPr>
          <a:xfrm>
            <a:off x="13189298" y="209299"/>
            <a:ext cx="1125805" cy="707886"/>
            <a:chOff x="236916" y="7289208"/>
            <a:chExt cx="1125805" cy="7078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FFAC82-A53D-D02A-1665-9C50A3C5D1B7}"/>
                </a:ext>
              </a:extLst>
            </p:cNvPr>
            <p:cNvSpPr txBox="1"/>
            <p:nvPr/>
          </p:nvSpPr>
          <p:spPr>
            <a:xfrm>
              <a:off x="236916" y="7289208"/>
              <a:ext cx="86988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uk-UA" sz="4000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10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38F4D5F-63E6-D1EE-2083-48635DC49072}"/>
                </a:ext>
              </a:extLst>
            </p:cNvPr>
            <p:cNvSpPr txBox="1"/>
            <p:nvPr/>
          </p:nvSpPr>
          <p:spPr>
            <a:xfrm>
              <a:off x="840322" y="7553905"/>
              <a:ext cx="5223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en-US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/</a:t>
              </a:r>
              <a:r>
                <a:rPr lang="uk-UA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11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3280F2E9-0E16-6739-7C25-1C31CE1709DE}"/>
              </a:ext>
            </a:extLst>
          </p:cNvPr>
          <p:cNvGrpSpPr/>
          <p:nvPr/>
        </p:nvGrpSpPr>
        <p:grpSpPr>
          <a:xfrm>
            <a:off x="9620175" y="7423329"/>
            <a:ext cx="4433728" cy="535808"/>
            <a:chOff x="2954483" y="2048561"/>
            <a:chExt cx="8431006" cy="1018871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C86876C3-4B18-ED10-AEFF-07ECE680A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82305" y="2278596"/>
              <a:ext cx="2717800" cy="558800"/>
            </a:xfrm>
            <a:prstGeom prst="rect">
              <a:avLst/>
            </a:prstGeom>
          </p:spPr>
        </p:pic>
        <p:cxnSp>
          <p:nvCxnSpPr>
            <p:cNvPr id="52" name="Прямая соединительная линия 17">
              <a:extLst>
                <a:ext uri="{FF2B5EF4-FFF2-40B4-BE49-F238E27FC236}">
                  <a16:creationId xmlns:a16="http://schemas.microsoft.com/office/drawing/2014/main" id="{FD338B00-33F1-CE22-81FE-B1830E00A1A5}"/>
                </a:ext>
              </a:extLst>
            </p:cNvPr>
            <p:cNvCxnSpPr>
              <a:cxnSpLocks/>
            </p:cNvCxnSpPr>
            <p:nvPr/>
          </p:nvCxnSpPr>
          <p:spPr>
            <a:xfrm>
              <a:off x="8176436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22">
              <a:extLst>
                <a:ext uri="{FF2B5EF4-FFF2-40B4-BE49-F238E27FC236}">
                  <a16:creationId xmlns:a16="http://schemas.microsoft.com/office/drawing/2014/main" id="{AB1BE787-BDC7-FB9D-645D-DD5741D56BBD}"/>
                </a:ext>
              </a:extLst>
            </p:cNvPr>
            <p:cNvCxnSpPr>
              <a:cxnSpLocks/>
            </p:cNvCxnSpPr>
            <p:nvPr/>
          </p:nvCxnSpPr>
          <p:spPr>
            <a:xfrm>
              <a:off x="5105974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0BF6794B-6D84-C382-9D8B-227C4F93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65" b="92137" l="9954" r="89815">
                          <a14:foregroundMark x1="30093" y1="38508" x2="30093" y2="38508"/>
                          <a14:foregroundMark x1="50926" y1="8266" x2="50926" y2="8266"/>
                          <a14:foregroundMark x1="26389" y1="27419" x2="26389" y2="27419"/>
                          <a14:foregroundMark x1="50463" y1="27621" x2="50463" y2="27823"/>
                          <a14:foregroundMark x1="74074" y1="38105" x2="74074" y2="38105"/>
                          <a14:foregroundMark x1="89120" y1="50605" x2="89120" y2="50605"/>
                          <a14:foregroundMark x1="68981" y1="92137" x2="68981" y2="92137"/>
                          <a14:foregroundMark x1="52083" y1="78831" x2="52083" y2="78831"/>
                          <a14:foregroundMark x1="53472" y1="73387" x2="53472" y2="73387"/>
                          <a14:foregroundMark x1="53472" y1="52419" x2="53472" y2="524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98086" y="2048561"/>
              <a:ext cx="887403" cy="101887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15228900-3E2F-DF2D-4DD0-FE2C9A80C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52767" y="2334121"/>
              <a:ext cx="1792659" cy="447751"/>
            </a:xfrm>
            <a:prstGeom prst="rect">
              <a:avLst/>
            </a:prstGeom>
          </p:spPr>
        </p:pic>
        <p:cxnSp>
          <p:nvCxnSpPr>
            <p:cNvPr id="56" name="Прямая соединительная линия 17">
              <a:extLst>
                <a:ext uri="{FF2B5EF4-FFF2-40B4-BE49-F238E27FC236}">
                  <a16:creationId xmlns:a16="http://schemas.microsoft.com/office/drawing/2014/main" id="{1A41EDBA-ADAF-DD84-5750-0FBB90B55306}"/>
                </a:ext>
              </a:extLst>
            </p:cNvPr>
            <p:cNvCxnSpPr>
              <a:cxnSpLocks/>
            </p:cNvCxnSpPr>
            <p:nvPr/>
          </p:nvCxnSpPr>
          <p:spPr>
            <a:xfrm>
              <a:off x="10321757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3412D7A9-0E8F-6849-E3F0-75C59A469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483" y="2113496"/>
              <a:ext cx="1941071" cy="953936"/>
            </a:xfrm>
            <a:prstGeom prst="rect">
              <a:avLst/>
            </a:prstGeom>
          </p:spPr>
        </p:pic>
      </p:grpSp>
      <p:pic>
        <p:nvPicPr>
          <p:cNvPr id="65" name="Picture 1">
            <a:extLst>
              <a:ext uri="{FF2B5EF4-FFF2-40B4-BE49-F238E27FC236}">
                <a16:creationId xmlns:a16="http://schemas.microsoft.com/office/drawing/2014/main" id="{0265A0D4-2098-4789-A78B-3183D96DB1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6652" y="8401941"/>
            <a:ext cx="920713" cy="1010538"/>
          </a:xfrm>
          <a:prstGeom prst="rect">
            <a:avLst/>
          </a:prstGeom>
        </p:spPr>
      </p:pic>
      <p:sp>
        <p:nvSpPr>
          <p:cNvPr id="28" name="Shape 3">
            <a:extLst>
              <a:ext uri="{FF2B5EF4-FFF2-40B4-BE49-F238E27FC236}">
                <a16:creationId xmlns:a16="http://schemas.microsoft.com/office/drawing/2014/main" id="{79F37F6F-C6DF-4CD8-819A-8A94746326DF}"/>
              </a:ext>
            </a:extLst>
          </p:cNvPr>
          <p:cNvSpPr/>
          <p:nvPr/>
        </p:nvSpPr>
        <p:spPr>
          <a:xfrm>
            <a:off x="460574" y="2674502"/>
            <a:ext cx="9917673" cy="3892212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29" name="Text 1">
            <a:extLst>
              <a:ext uri="{FF2B5EF4-FFF2-40B4-BE49-F238E27FC236}">
                <a16:creationId xmlns:a16="http://schemas.microsoft.com/office/drawing/2014/main" id="{0F25318C-B4B2-4FA9-9A8F-A59D6D32D845}"/>
              </a:ext>
            </a:extLst>
          </p:cNvPr>
          <p:cNvSpPr/>
          <p:nvPr/>
        </p:nvSpPr>
        <p:spPr>
          <a:xfrm>
            <a:off x="684825" y="1141823"/>
            <a:ext cx="6115474" cy="174030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842"/>
              </a:lnSpc>
              <a:buNone/>
            </a:pPr>
            <a:r>
              <a:rPr lang="en-US" sz="5474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Arial Black" panose="020B0604020202020204" pitchFamily="34" charset="0"/>
              </a:rPr>
              <a:t>I</a:t>
            </a:r>
            <a:r>
              <a:rPr lang="uk-UA" sz="5474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Arial Black" panose="020B0604020202020204" pitchFamily="34" charset="0"/>
              </a:rPr>
              <a:t>ІІ</a:t>
            </a:r>
            <a:r>
              <a:rPr lang="en-US" sz="5474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Arial Black" panose="020B0604020202020204" pitchFamily="34" charset="0"/>
              </a:rPr>
              <a:t> </a:t>
            </a:r>
            <a:r>
              <a:rPr lang="uk-UA" sz="5474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Arial Black" panose="020B0604020202020204" pitchFamily="34" charset="0"/>
              </a:rPr>
              <a:t>ЕТАП</a:t>
            </a:r>
            <a:endParaRPr lang="en-US" sz="5474" b="1" dirty="0">
              <a:solidFill>
                <a:srgbClr val="EBB853"/>
              </a:solidFill>
              <a:latin typeface="Arial Nova" panose="020B05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0" name="Text 4">
            <a:extLst>
              <a:ext uri="{FF2B5EF4-FFF2-40B4-BE49-F238E27FC236}">
                <a16:creationId xmlns:a16="http://schemas.microsoft.com/office/drawing/2014/main" id="{83249004-4EEE-4C72-A857-44950A1549B1}"/>
              </a:ext>
            </a:extLst>
          </p:cNvPr>
          <p:cNvSpPr/>
          <p:nvPr/>
        </p:nvSpPr>
        <p:spPr>
          <a:xfrm>
            <a:off x="3507203" y="-1284776"/>
            <a:ext cx="713374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503"/>
              </a:lnSpc>
              <a:buNone/>
            </a:pPr>
            <a:r>
              <a:rPr lang="uk-UA" sz="2000" b="1" dirty="0">
                <a:solidFill>
                  <a:schemeClr val="bg1"/>
                </a:solidFill>
                <a:latin typeface="Arial Nova" panose="020B0504020202020204" pitchFamily="34" charset="0"/>
                <a:ea typeface="PT Sans" pitchFamily="34" charset="-122"/>
                <a:cs typeface="PT Sans" pitchFamily="34" charset="-120"/>
              </a:rPr>
              <a:t>ПІДГОТОВКА ВІДЕО ЕССЕ ЗА ВИЗНАЧЕНИМИ ОРГАНІЗАТОРАМИ ТЕМАМИ</a:t>
            </a:r>
          </a:p>
        </p:txBody>
      </p:sp>
      <p:cxnSp>
        <p:nvCxnSpPr>
          <p:cNvPr id="31" name="Straight Connector 24">
            <a:extLst>
              <a:ext uri="{FF2B5EF4-FFF2-40B4-BE49-F238E27FC236}">
                <a16:creationId xmlns:a16="http://schemas.microsoft.com/office/drawing/2014/main" id="{5985C706-2C42-4D97-AC6B-9DEB5AF5ED48}"/>
              </a:ext>
            </a:extLst>
          </p:cNvPr>
          <p:cNvCxnSpPr>
            <a:cxnSpLocks/>
          </p:cNvCxnSpPr>
          <p:nvPr/>
        </p:nvCxnSpPr>
        <p:spPr>
          <a:xfrm flipV="1">
            <a:off x="3407882" y="4812780"/>
            <a:ext cx="6228752" cy="29197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28">
            <a:extLst>
              <a:ext uri="{FF2B5EF4-FFF2-40B4-BE49-F238E27FC236}">
                <a16:creationId xmlns:a16="http://schemas.microsoft.com/office/drawing/2014/main" id="{00D610E9-CA66-434B-ADE2-BEF2AF7B2476}"/>
              </a:ext>
            </a:extLst>
          </p:cNvPr>
          <p:cNvCxnSpPr>
            <a:cxnSpLocks/>
          </p:cNvCxnSpPr>
          <p:nvPr/>
        </p:nvCxnSpPr>
        <p:spPr>
          <a:xfrm>
            <a:off x="3559013" y="-499010"/>
            <a:ext cx="6790765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9">
            <a:extLst>
              <a:ext uri="{FF2B5EF4-FFF2-40B4-BE49-F238E27FC236}">
                <a16:creationId xmlns:a16="http://schemas.microsoft.com/office/drawing/2014/main" id="{0BD714C9-5169-4631-911B-2554F326CE98}"/>
              </a:ext>
            </a:extLst>
          </p:cNvPr>
          <p:cNvCxnSpPr>
            <a:cxnSpLocks/>
          </p:cNvCxnSpPr>
          <p:nvPr/>
        </p:nvCxnSpPr>
        <p:spPr>
          <a:xfrm>
            <a:off x="3184552" y="5934887"/>
            <a:ext cx="6790765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3">
            <a:extLst>
              <a:ext uri="{FF2B5EF4-FFF2-40B4-BE49-F238E27FC236}">
                <a16:creationId xmlns:a16="http://schemas.microsoft.com/office/drawing/2014/main" id="{765F6270-71AD-4C24-9853-3CE00E3DB64B}"/>
              </a:ext>
            </a:extLst>
          </p:cNvPr>
          <p:cNvSpPr/>
          <p:nvPr/>
        </p:nvSpPr>
        <p:spPr>
          <a:xfrm>
            <a:off x="3398078" y="3810655"/>
            <a:ext cx="4512996" cy="5602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ЗАВДАННЯ - ПОКАЗАТИ СВОЮ ВМОТИВОВАНІСТЬ </a:t>
            </a:r>
          </a:p>
        </p:txBody>
      </p:sp>
      <p:sp>
        <p:nvSpPr>
          <p:cNvPr id="42" name="Text 6">
            <a:extLst>
              <a:ext uri="{FF2B5EF4-FFF2-40B4-BE49-F238E27FC236}">
                <a16:creationId xmlns:a16="http://schemas.microsoft.com/office/drawing/2014/main" id="{3A914C6D-E8CF-4B28-BA5D-B53D93611BD4}"/>
              </a:ext>
            </a:extLst>
          </p:cNvPr>
          <p:cNvSpPr/>
          <p:nvPr/>
        </p:nvSpPr>
        <p:spPr>
          <a:xfrm>
            <a:off x="1249277" y="3257261"/>
            <a:ext cx="1588137" cy="6932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  <a:r>
              <a:rPr lang="en-US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00</a:t>
            </a:r>
          </a:p>
        </p:txBody>
      </p:sp>
      <p:sp>
        <p:nvSpPr>
          <p:cNvPr id="43" name="Text 7">
            <a:extLst>
              <a:ext uri="{FF2B5EF4-FFF2-40B4-BE49-F238E27FC236}">
                <a16:creationId xmlns:a16="http://schemas.microsoft.com/office/drawing/2014/main" id="{B57878EF-634B-4031-8CFA-B7F8B15E798A}"/>
              </a:ext>
            </a:extLst>
          </p:cNvPr>
          <p:cNvSpPr/>
          <p:nvPr/>
        </p:nvSpPr>
        <p:spPr>
          <a:xfrm>
            <a:off x="1268115" y="5362067"/>
            <a:ext cx="1715938" cy="44481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r>
              <a:rPr lang="uk-UA" sz="2000" dirty="0">
                <a:solidFill>
                  <a:schemeClr val="bg1"/>
                </a:solidFill>
                <a:latin typeface="Arial Nova" panose="020B0504020202020204" pitchFamily="34" charset="0"/>
              </a:rPr>
              <a:t>переможців</a:t>
            </a:r>
            <a:endParaRPr lang="en-US" sz="2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48" name="Text 3">
            <a:extLst>
              <a:ext uri="{FF2B5EF4-FFF2-40B4-BE49-F238E27FC236}">
                <a16:creationId xmlns:a16="http://schemas.microsoft.com/office/drawing/2014/main" id="{16CCB572-37D6-453C-9657-AB1289417C09}"/>
              </a:ext>
            </a:extLst>
          </p:cNvPr>
          <p:cNvSpPr/>
          <p:nvPr/>
        </p:nvSpPr>
        <p:spPr>
          <a:xfrm>
            <a:off x="3401481" y="4297594"/>
            <a:ext cx="4512996" cy="5602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ТАЙМІНГ 3 ХВ.</a:t>
            </a:r>
          </a:p>
        </p:txBody>
      </p:sp>
      <p:sp>
        <p:nvSpPr>
          <p:cNvPr id="58" name="Text 6">
            <a:extLst>
              <a:ext uri="{FF2B5EF4-FFF2-40B4-BE49-F238E27FC236}">
                <a16:creationId xmlns:a16="http://schemas.microsoft.com/office/drawing/2014/main" id="{ABEA513B-ABC9-4818-A134-7461CD1713F3}"/>
              </a:ext>
            </a:extLst>
          </p:cNvPr>
          <p:cNvSpPr/>
          <p:nvPr/>
        </p:nvSpPr>
        <p:spPr>
          <a:xfrm>
            <a:off x="1246436" y="4827379"/>
            <a:ext cx="1588137" cy="6932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B81FC6D-C661-4094-AE96-2445FC687B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8938" y="3782523"/>
            <a:ext cx="304800" cy="995813"/>
          </a:xfrm>
          <a:prstGeom prst="rect">
            <a:avLst/>
          </a:prstGeom>
        </p:spPr>
      </p:pic>
      <p:pic>
        <p:nvPicPr>
          <p:cNvPr id="60" name="Picture 1">
            <a:extLst>
              <a:ext uri="{FF2B5EF4-FFF2-40B4-BE49-F238E27FC236}">
                <a16:creationId xmlns:a16="http://schemas.microsoft.com/office/drawing/2014/main" id="{F5527B33-0EA3-4D87-B347-A8A18E0DFE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247" y="5761957"/>
            <a:ext cx="920713" cy="1010538"/>
          </a:xfrm>
          <a:prstGeom prst="rect">
            <a:avLst/>
          </a:prstGeom>
        </p:spPr>
      </p:pic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405E73CE-FD52-4D9D-9296-9CEE3B933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569" y="5822899"/>
            <a:ext cx="1645966" cy="1899191"/>
          </a:xfrm>
          <a:prstGeom prst="rect">
            <a:avLst/>
          </a:prstGeom>
        </p:spPr>
      </p:pic>
      <p:pic>
        <p:nvPicPr>
          <p:cNvPr id="66" name="Графіка 65">
            <a:extLst>
              <a:ext uri="{FF2B5EF4-FFF2-40B4-BE49-F238E27FC236}">
                <a16:creationId xmlns:a16="http://schemas.microsoft.com/office/drawing/2014/main" id="{F6E65E4E-F89F-44A9-8300-840224999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6116" y="843328"/>
            <a:ext cx="1645966" cy="18991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C96938-026C-4D2C-94D4-AC8B1F673FFB}"/>
              </a:ext>
            </a:extLst>
          </p:cNvPr>
          <p:cNvSpPr txBox="1"/>
          <p:nvPr/>
        </p:nvSpPr>
        <p:spPr>
          <a:xfrm>
            <a:off x="3378878" y="2976811"/>
            <a:ext cx="6313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  <a:latin typeface="Arial Nova" panose="020B0504020202020204" pitchFamily="34" charset="0"/>
                <a:ea typeface="PT Sans" pitchFamily="34" charset="-122"/>
                <a:cs typeface="PT Sans" pitchFamily="34" charset="-120"/>
              </a:rPr>
              <a:t>ПІДГОТОВКА ВІДЕО ЕССЕ ЗА ВИЗНАЧЕНИМИ ОРГАНІЗАТОРАМИ ТЕМАМИ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815EA17-25B9-4F64-9862-D3A6BA736FB0}"/>
              </a:ext>
            </a:extLst>
          </p:cNvPr>
          <p:cNvSpPr txBox="1"/>
          <p:nvPr/>
        </p:nvSpPr>
        <p:spPr>
          <a:xfrm>
            <a:off x="8081134" y="4432996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Nunito" pitchFamily="2" charset="0"/>
              </a:rPr>
              <a:t>13.01-28.01.2025</a:t>
            </a:r>
            <a:endParaRPr lang="en-US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68" name="Text 3">
            <a:extLst>
              <a:ext uri="{FF2B5EF4-FFF2-40B4-BE49-F238E27FC236}">
                <a16:creationId xmlns:a16="http://schemas.microsoft.com/office/drawing/2014/main" id="{77B85D4B-9476-4F36-A6B1-B468837DDA57}"/>
              </a:ext>
            </a:extLst>
          </p:cNvPr>
          <p:cNvSpPr/>
          <p:nvPr/>
        </p:nvSpPr>
        <p:spPr>
          <a:xfrm>
            <a:off x="3378878" y="5064657"/>
            <a:ext cx="4512996" cy="5602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ОГОЛОШЕННЯ ПЕРЕМОЖЦІВ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7650283-C539-4CC1-8E75-487BBA2832B2}"/>
              </a:ext>
            </a:extLst>
          </p:cNvPr>
          <p:cNvSpPr txBox="1"/>
          <p:nvPr/>
        </p:nvSpPr>
        <p:spPr>
          <a:xfrm>
            <a:off x="8020220" y="5565555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Nunito" pitchFamily="2" charset="0"/>
              </a:rPr>
              <a:t>28.01-08.02.2025</a:t>
            </a:r>
            <a:endParaRPr lang="en-US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70" name="Text 3">
            <a:extLst>
              <a:ext uri="{FF2B5EF4-FFF2-40B4-BE49-F238E27FC236}">
                <a16:creationId xmlns:a16="http://schemas.microsoft.com/office/drawing/2014/main" id="{D1DF63E2-1936-4E01-8A63-5DD336C09E1D}"/>
              </a:ext>
            </a:extLst>
          </p:cNvPr>
          <p:cNvSpPr/>
          <p:nvPr/>
        </p:nvSpPr>
        <p:spPr>
          <a:xfrm>
            <a:off x="3331440" y="6038884"/>
            <a:ext cx="4512996" cy="5602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r>
              <a:rPr lang="en-US" sz="2000" dirty="0">
                <a:solidFill>
                  <a:schemeClr val="bg1"/>
                </a:solidFill>
                <a:latin typeface="Arial Nova" panose="020B0504020202020204" pitchFamily="34" charset="0"/>
              </a:rPr>
              <a:t>CYBER SECURITY CAMP у </a:t>
            </a:r>
            <a:r>
              <a:rPr lang="en-US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Буковелі</a:t>
            </a:r>
            <a:endParaRPr lang="ru-RU" sz="2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3492435-E5E1-426E-9484-BD3468BE33D8}"/>
              </a:ext>
            </a:extLst>
          </p:cNvPr>
          <p:cNvSpPr txBox="1"/>
          <p:nvPr/>
        </p:nvSpPr>
        <p:spPr>
          <a:xfrm>
            <a:off x="8110854" y="611560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Nunito" pitchFamily="2" charset="0"/>
              </a:rPr>
              <a:t>БЕРЕЗЕНЬ  2025</a:t>
            </a:r>
            <a:endParaRPr lang="en-US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60F466B-DF4C-4548-8973-27FDF6DCBE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00802" y="2709989"/>
            <a:ext cx="2516484" cy="251648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70E4122-A23E-4643-A803-4777B1C241BD}"/>
              </a:ext>
            </a:extLst>
          </p:cNvPr>
          <p:cNvSpPr txBox="1"/>
          <p:nvPr/>
        </p:nvSpPr>
        <p:spPr>
          <a:xfrm>
            <a:off x="11616027" y="5302285"/>
            <a:ext cx="1817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BE00"/>
                </a:solidFill>
                <a:latin typeface="Nunito" pitchFamily="2" charset="0"/>
              </a:rPr>
              <a:t>анкета учасника</a:t>
            </a:r>
            <a:endParaRPr lang="en-US" b="1" dirty="0">
              <a:solidFill>
                <a:srgbClr val="FFBE0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906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id="{405E1768-46DC-4AB0-B6D3-64F56EBD70C9}"/>
              </a:ext>
            </a:extLst>
          </p:cNvPr>
          <p:cNvCxnSpPr>
            <a:cxnSpLocks/>
            <a:stCxn id="5" idx="2"/>
            <a:endCxn id="140" idx="0"/>
          </p:cNvCxnSpPr>
          <p:nvPr/>
        </p:nvCxnSpPr>
        <p:spPr>
          <a:xfrm>
            <a:off x="6898455" y="1367997"/>
            <a:ext cx="31855" cy="5799192"/>
          </a:xfrm>
          <a:prstGeom prst="line">
            <a:avLst/>
          </a:prstGeom>
          <a:ln>
            <a:solidFill>
              <a:srgbClr val="EBB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7"/>
          <p:cNvSpPr/>
          <p:nvPr/>
        </p:nvSpPr>
        <p:spPr>
          <a:xfrm>
            <a:off x="687030" y="6231732"/>
            <a:ext cx="12545139" cy="44481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503"/>
              </a:lnSpc>
              <a:buNone/>
            </a:pPr>
            <a:endParaRPr lang="en-US" sz="2189" dirty="0"/>
          </a:p>
        </p:txBody>
      </p: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582D68DA-0830-433E-C2B1-72F15B05F114}"/>
              </a:ext>
            </a:extLst>
          </p:cNvPr>
          <p:cNvGrpSpPr/>
          <p:nvPr/>
        </p:nvGrpSpPr>
        <p:grpSpPr>
          <a:xfrm>
            <a:off x="13232169" y="209299"/>
            <a:ext cx="1082934" cy="707886"/>
            <a:chOff x="279787" y="7289208"/>
            <a:chExt cx="1082934" cy="7078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FFAC82-A53D-D02A-1665-9C50A3C5D1B7}"/>
                </a:ext>
              </a:extLst>
            </p:cNvPr>
            <p:cNvSpPr txBox="1"/>
            <p:nvPr/>
          </p:nvSpPr>
          <p:spPr>
            <a:xfrm>
              <a:off x="279787" y="7289208"/>
              <a:ext cx="8270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uk-UA" sz="4000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11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38F4D5F-63E6-D1EE-2083-48635DC49072}"/>
                </a:ext>
              </a:extLst>
            </p:cNvPr>
            <p:cNvSpPr txBox="1"/>
            <p:nvPr/>
          </p:nvSpPr>
          <p:spPr>
            <a:xfrm>
              <a:off x="840322" y="7553905"/>
              <a:ext cx="5223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en-US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/</a:t>
              </a:r>
              <a:r>
                <a:rPr lang="uk-UA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12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3280F2E9-0E16-6739-7C25-1C31CE1709DE}"/>
              </a:ext>
            </a:extLst>
          </p:cNvPr>
          <p:cNvGrpSpPr/>
          <p:nvPr/>
        </p:nvGrpSpPr>
        <p:grpSpPr>
          <a:xfrm>
            <a:off x="9620175" y="7423329"/>
            <a:ext cx="4433728" cy="535808"/>
            <a:chOff x="2954483" y="2048561"/>
            <a:chExt cx="8431006" cy="1018871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C86876C3-4B18-ED10-AEFF-07ECE680A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2305" y="2278596"/>
              <a:ext cx="2717800" cy="558800"/>
            </a:xfrm>
            <a:prstGeom prst="rect">
              <a:avLst/>
            </a:prstGeom>
          </p:spPr>
        </p:pic>
        <p:cxnSp>
          <p:nvCxnSpPr>
            <p:cNvPr id="52" name="Прямая соединительная линия 17">
              <a:extLst>
                <a:ext uri="{FF2B5EF4-FFF2-40B4-BE49-F238E27FC236}">
                  <a16:creationId xmlns:a16="http://schemas.microsoft.com/office/drawing/2014/main" id="{FD338B00-33F1-CE22-81FE-B1830E00A1A5}"/>
                </a:ext>
              </a:extLst>
            </p:cNvPr>
            <p:cNvCxnSpPr>
              <a:cxnSpLocks/>
            </p:cNvCxnSpPr>
            <p:nvPr/>
          </p:nvCxnSpPr>
          <p:spPr>
            <a:xfrm>
              <a:off x="8176436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22">
              <a:extLst>
                <a:ext uri="{FF2B5EF4-FFF2-40B4-BE49-F238E27FC236}">
                  <a16:creationId xmlns:a16="http://schemas.microsoft.com/office/drawing/2014/main" id="{AB1BE787-BDC7-FB9D-645D-DD5741D56BBD}"/>
                </a:ext>
              </a:extLst>
            </p:cNvPr>
            <p:cNvCxnSpPr>
              <a:cxnSpLocks/>
            </p:cNvCxnSpPr>
            <p:nvPr/>
          </p:nvCxnSpPr>
          <p:spPr>
            <a:xfrm>
              <a:off x="5105974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0BF6794B-6D84-C382-9D8B-227C4F93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65" b="92137" l="9954" r="89815">
                          <a14:foregroundMark x1="30093" y1="38508" x2="30093" y2="38508"/>
                          <a14:foregroundMark x1="50926" y1="8266" x2="50926" y2="8266"/>
                          <a14:foregroundMark x1="26389" y1="27419" x2="26389" y2="27419"/>
                          <a14:foregroundMark x1="50463" y1="27621" x2="50463" y2="27823"/>
                          <a14:foregroundMark x1="74074" y1="38105" x2="74074" y2="38105"/>
                          <a14:foregroundMark x1="89120" y1="50605" x2="89120" y2="50605"/>
                          <a14:foregroundMark x1="68981" y1="92137" x2="68981" y2="92137"/>
                          <a14:foregroundMark x1="52083" y1="78831" x2="52083" y2="78831"/>
                          <a14:foregroundMark x1="53472" y1="73387" x2="53472" y2="73387"/>
                          <a14:foregroundMark x1="53472" y1="52419" x2="53472" y2="524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98086" y="2048561"/>
              <a:ext cx="887403" cy="101887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15228900-3E2F-DF2D-4DD0-FE2C9A80C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2767" y="2334121"/>
              <a:ext cx="1792659" cy="447751"/>
            </a:xfrm>
            <a:prstGeom prst="rect">
              <a:avLst/>
            </a:prstGeom>
          </p:spPr>
        </p:pic>
        <p:cxnSp>
          <p:nvCxnSpPr>
            <p:cNvPr id="56" name="Прямая соединительная линия 17">
              <a:extLst>
                <a:ext uri="{FF2B5EF4-FFF2-40B4-BE49-F238E27FC236}">
                  <a16:creationId xmlns:a16="http://schemas.microsoft.com/office/drawing/2014/main" id="{1A41EDBA-ADAF-DD84-5750-0FBB90B55306}"/>
                </a:ext>
              </a:extLst>
            </p:cNvPr>
            <p:cNvCxnSpPr>
              <a:cxnSpLocks/>
            </p:cNvCxnSpPr>
            <p:nvPr/>
          </p:nvCxnSpPr>
          <p:spPr>
            <a:xfrm>
              <a:off x="10321757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3412D7A9-0E8F-6849-E3F0-75C59A469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483" y="2113496"/>
              <a:ext cx="1941071" cy="953936"/>
            </a:xfrm>
            <a:prstGeom prst="rect">
              <a:avLst/>
            </a:prstGeom>
          </p:spPr>
        </p:pic>
      </p:grpSp>
      <p:pic>
        <p:nvPicPr>
          <p:cNvPr id="65" name="Picture 1">
            <a:extLst>
              <a:ext uri="{FF2B5EF4-FFF2-40B4-BE49-F238E27FC236}">
                <a16:creationId xmlns:a16="http://schemas.microsoft.com/office/drawing/2014/main" id="{0265A0D4-2098-4789-A78B-3183D96DB1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6652" y="8401941"/>
            <a:ext cx="920713" cy="1010538"/>
          </a:xfrm>
          <a:prstGeom prst="rect">
            <a:avLst/>
          </a:prstGeom>
        </p:spPr>
      </p:pic>
      <p:sp>
        <p:nvSpPr>
          <p:cNvPr id="104" name="Text 8">
            <a:extLst>
              <a:ext uri="{FF2B5EF4-FFF2-40B4-BE49-F238E27FC236}">
                <a16:creationId xmlns:a16="http://schemas.microsoft.com/office/drawing/2014/main" id="{4EAB5776-F142-4EF3-8E5D-5D2784CC9F4F}"/>
              </a:ext>
            </a:extLst>
          </p:cNvPr>
          <p:cNvSpPr/>
          <p:nvPr/>
        </p:nvSpPr>
        <p:spPr>
          <a:xfrm>
            <a:off x="2261072" y="6949638"/>
            <a:ext cx="3165268" cy="71386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ru-RU" sz="2000" dirty="0">
                <a:solidFill>
                  <a:srgbClr val="FFFFFF"/>
                </a:solidFill>
                <a:latin typeface="Arial Nova" panose="020B0504020202020204" pitchFamily="34" charset="0"/>
                <a:ea typeface="PT Sans" pitchFamily="34" charset="-122"/>
                <a:cs typeface="PT Sans" pitchFamily="34" charset="-120"/>
              </a:rPr>
              <a:t>Підведення підсумків, визначення переможців, виселення, трансфер</a:t>
            </a:r>
            <a:endParaRPr lang="en-US" sz="2000" dirty="0">
              <a:latin typeface="Arial Nova" panose="020B0504020202020204" pitchFamily="34" charset="0"/>
            </a:endParaRPr>
          </a:p>
        </p:txBody>
      </p:sp>
      <p:sp>
        <p:nvSpPr>
          <p:cNvPr id="105" name="Text 12">
            <a:extLst>
              <a:ext uri="{FF2B5EF4-FFF2-40B4-BE49-F238E27FC236}">
                <a16:creationId xmlns:a16="http://schemas.microsoft.com/office/drawing/2014/main" id="{90A5A738-0D8E-4366-95A5-7161E3FF9D49}"/>
              </a:ext>
            </a:extLst>
          </p:cNvPr>
          <p:cNvSpPr/>
          <p:nvPr/>
        </p:nvSpPr>
        <p:spPr>
          <a:xfrm>
            <a:off x="1321408" y="1554597"/>
            <a:ext cx="4191000" cy="43434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r">
              <a:lnSpc>
                <a:spcPts val="3421"/>
              </a:lnSpc>
              <a:buNone/>
            </a:pPr>
            <a:r>
              <a:rPr lang="en-US" sz="2800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День 2 </a:t>
            </a:r>
            <a:r>
              <a:rPr lang="en-US" sz="20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Медіаграмотність</a:t>
            </a:r>
            <a:endParaRPr lang="en-US" sz="24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06" name="Text 17">
            <a:extLst>
              <a:ext uri="{FF2B5EF4-FFF2-40B4-BE49-F238E27FC236}">
                <a16:creationId xmlns:a16="http://schemas.microsoft.com/office/drawing/2014/main" id="{6AE8349F-E2DE-45D8-B638-45B7E994A964}"/>
              </a:ext>
            </a:extLst>
          </p:cNvPr>
          <p:cNvSpPr/>
          <p:nvPr/>
        </p:nvSpPr>
        <p:spPr>
          <a:xfrm>
            <a:off x="8069588" y="2253113"/>
            <a:ext cx="4122420" cy="43434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421"/>
              </a:lnSpc>
              <a:buNone/>
            </a:pPr>
            <a:r>
              <a:rPr lang="en-US" sz="2800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День 3 </a:t>
            </a:r>
            <a:r>
              <a:rPr lang="en-US" sz="20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Кіберграмотність</a:t>
            </a:r>
            <a:endParaRPr lang="en-US" sz="24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07" name="Text 22">
            <a:extLst>
              <a:ext uri="{FF2B5EF4-FFF2-40B4-BE49-F238E27FC236}">
                <a16:creationId xmlns:a16="http://schemas.microsoft.com/office/drawing/2014/main" id="{5E14F13C-61D5-4B9C-BE06-79DCE05A2352}"/>
              </a:ext>
            </a:extLst>
          </p:cNvPr>
          <p:cNvSpPr/>
          <p:nvPr/>
        </p:nvSpPr>
        <p:spPr>
          <a:xfrm>
            <a:off x="2645873" y="2938350"/>
            <a:ext cx="2780467" cy="43434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r">
              <a:lnSpc>
                <a:spcPts val="3421"/>
              </a:lnSpc>
              <a:buNone/>
            </a:pPr>
            <a:r>
              <a:rPr lang="en-US" sz="2800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День 4</a:t>
            </a:r>
            <a:r>
              <a:rPr lang="en-US" sz="2800" b="1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OSINT</a:t>
            </a:r>
            <a:endParaRPr lang="en-US" sz="24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08" name="Text 27">
            <a:extLst>
              <a:ext uri="{FF2B5EF4-FFF2-40B4-BE49-F238E27FC236}">
                <a16:creationId xmlns:a16="http://schemas.microsoft.com/office/drawing/2014/main" id="{1A7149E1-E982-475F-A8F9-0863D97E0830}"/>
              </a:ext>
            </a:extLst>
          </p:cNvPr>
          <p:cNvSpPr/>
          <p:nvPr/>
        </p:nvSpPr>
        <p:spPr>
          <a:xfrm>
            <a:off x="8069588" y="3624922"/>
            <a:ext cx="2780467" cy="43434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421"/>
              </a:lnSpc>
              <a:buNone/>
            </a:pPr>
            <a:r>
              <a:rPr lang="en-US" sz="2800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День 5 </a:t>
            </a:r>
            <a:r>
              <a:rPr lang="en-US" sz="20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OSINT</a:t>
            </a:r>
            <a:endParaRPr lang="en-US" sz="24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09" name="Text 32">
            <a:extLst>
              <a:ext uri="{FF2B5EF4-FFF2-40B4-BE49-F238E27FC236}">
                <a16:creationId xmlns:a16="http://schemas.microsoft.com/office/drawing/2014/main" id="{46B7E970-9F83-4267-96AC-DEFC85FAB6DC}"/>
              </a:ext>
            </a:extLst>
          </p:cNvPr>
          <p:cNvSpPr/>
          <p:nvPr/>
        </p:nvSpPr>
        <p:spPr>
          <a:xfrm>
            <a:off x="-369979" y="4259616"/>
            <a:ext cx="5785961" cy="868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3421"/>
              </a:lnSpc>
              <a:buNone/>
            </a:pPr>
            <a:r>
              <a:rPr lang="en-US" sz="2800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День 6</a:t>
            </a:r>
            <a:r>
              <a:rPr lang="en-US" sz="2400" b="1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Цифрова грамотність</a:t>
            </a:r>
            <a:endParaRPr lang="en-US" sz="24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10" name="Text 37">
            <a:extLst>
              <a:ext uri="{FF2B5EF4-FFF2-40B4-BE49-F238E27FC236}">
                <a16:creationId xmlns:a16="http://schemas.microsoft.com/office/drawing/2014/main" id="{EB2E822F-2CAA-4369-8D16-B2C2E4E2A390}"/>
              </a:ext>
            </a:extLst>
          </p:cNvPr>
          <p:cNvSpPr/>
          <p:nvPr/>
        </p:nvSpPr>
        <p:spPr>
          <a:xfrm>
            <a:off x="8069588" y="4977879"/>
            <a:ext cx="5519931" cy="868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3421"/>
              </a:lnSpc>
              <a:buNone/>
            </a:pPr>
            <a:r>
              <a:rPr lang="en-US" sz="2800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День 7 </a:t>
            </a:r>
            <a:r>
              <a:rPr lang="en-US" sz="20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Цифрова грамотність</a:t>
            </a:r>
            <a:endParaRPr lang="en-US" sz="24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11" name="Text 42">
            <a:extLst>
              <a:ext uri="{FF2B5EF4-FFF2-40B4-BE49-F238E27FC236}">
                <a16:creationId xmlns:a16="http://schemas.microsoft.com/office/drawing/2014/main" id="{DF48F921-04BF-406A-BB73-734DB366DA49}"/>
              </a:ext>
            </a:extLst>
          </p:cNvPr>
          <p:cNvSpPr/>
          <p:nvPr/>
        </p:nvSpPr>
        <p:spPr>
          <a:xfrm>
            <a:off x="-562063" y="5662361"/>
            <a:ext cx="5978042" cy="868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3421"/>
              </a:lnSpc>
              <a:buNone/>
            </a:pPr>
            <a:r>
              <a:rPr lang="en-US" sz="2800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День 8 </a:t>
            </a:r>
            <a:r>
              <a:rPr lang="en-US" sz="20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Цифрова грамотність</a:t>
            </a:r>
            <a:endParaRPr lang="en-US" sz="24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12" name="Text 7">
            <a:extLst>
              <a:ext uri="{FF2B5EF4-FFF2-40B4-BE49-F238E27FC236}">
                <a16:creationId xmlns:a16="http://schemas.microsoft.com/office/drawing/2014/main" id="{4A17D8D6-01C5-485C-AE0B-79D9EF2267B4}"/>
              </a:ext>
            </a:extLst>
          </p:cNvPr>
          <p:cNvSpPr/>
          <p:nvPr/>
        </p:nvSpPr>
        <p:spPr>
          <a:xfrm>
            <a:off x="863124" y="6889111"/>
            <a:ext cx="1394114" cy="43434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421"/>
              </a:lnSpc>
              <a:buNone/>
            </a:pPr>
            <a:r>
              <a:rPr lang="en-US" sz="2800" b="1" dirty="0" err="1">
                <a:solidFill>
                  <a:srgbClr val="EBB853"/>
                </a:solidFill>
                <a:latin typeface="Arial" panose="020B0604020202020204" pitchFamily="34" charset="0"/>
                <a:ea typeface="Nunito" pitchFamily="34" charset="-122"/>
                <a:cs typeface="Arial" panose="020B0604020202020204" pitchFamily="34" charset="0"/>
              </a:rPr>
              <a:t>День</a:t>
            </a:r>
            <a:r>
              <a:rPr lang="en-US" sz="2800" b="1" dirty="0">
                <a:solidFill>
                  <a:srgbClr val="EBB853"/>
                </a:solidFill>
                <a:latin typeface="Arial" panose="020B0604020202020204" pitchFamily="34" charset="0"/>
                <a:ea typeface="Nunito" pitchFamily="34" charset="-122"/>
                <a:cs typeface="Arial" panose="020B0604020202020204" pitchFamily="34" charset="0"/>
              </a:rPr>
              <a:t> 1</a:t>
            </a:r>
            <a:r>
              <a:rPr lang="uk-UA" sz="2800" b="1" dirty="0">
                <a:solidFill>
                  <a:srgbClr val="EBB853"/>
                </a:solidFill>
                <a:latin typeface="Arial" panose="020B0604020202020204" pitchFamily="34" charset="0"/>
                <a:ea typeface="Nunito" pitchFamily="34" charset="-122"/>
                <a:cs typeface="Arial" panose="020B0604020202020204" pitchFamily="34" charset="0"/>
              </a:rPr>
              <a:t>0</a:t>
            </a:r>
            <a:endParaRPr lang="en-US" sz="2800" dirty="0">
              <a:solidFill>
                <a:srgbClr val="EBB8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 27">
            <a:extLst>
              <a:ext uri="{FF2B5EF4-FFF2-40B4-BE49-F238E27FC236}">
                <a16:creationId xmlns:a16="http://schemas.microsoft.com/office/drawing/2014/main" id="{F582734F-BAF6-42FF-A494-6827A33F62B3}"/>
              </a:ext>
            </a:extLst>
          </p:cNvPr>
          <p:cNvSpPr/>
          <p:nvPr/>
        </p:nvSpPr>
        <p:spPr>
          <a:xfrm>
            <a:off x="8069588" y="6375228"/>
            <a:ext cx="2780467" cy="43434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421"/>
              </a:lnSpc>
              <a:buNone/>
            </a:pPr>
            <a:r>
              <a:rPr lang="en-US" sz="2800" b="1" dirty="0" err="1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День</a:t>
            </a:r>
            <a:r>
              <a:rPr lang="en-US" sz="2800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uk-UA" sz="2800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9 </a:t>
            </a:r>
            <a:r>
              <a:rPr lang="en-US" sz="20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Web3, </a:t>
            </a:r>
            <a:r>
              <a:rPr lang="uk-UA" sz="20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метасвіти</a:t>
            </a:r>
            <a:endParaRPr lang="en-US" sz="24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14" name="Text 8">
            <a:extLst>
              <a:ext uri="{FF2B5EF4-FFF2-40B4-BE49-F238E27FC236}">
                <a16:creationId xmlns:a16="http://schemas.microsoft.com/office/drawing/2014/main" id="{987E2D11-CE4C-44DA-BCD5-34888F8FB10F}"/>
              </a:ext>
            </a:extLst>
          </p:cNvPr>
          <p:cNvSpPr/>
          <p:nvPr/>
        </p:nvSpPr>
        <p:spPr>
          <a:xfrm>
            <a:off x="9430239" y="918241"/>
            <a:ext cx="4743331" cy="133445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18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Arial Nova" panose="020B0504020202020204" pitchFamily="34" charset="0"/>
                <a:ea typeface="PT Sans" pitchFamily="34" charset="-122"/>
                <a:cs typeface="PT Sans" pitchFamily="34" charset="-120"/>
              </a:rPr>
              <a:t>Трансфер до місця проведення заходу, </a:t>
            </a:r>
            <a:r>
              <a:rPr lang="uk-UA" sz="2000" dirty="0">
                <a:solidFill>
                  <a:schemeClr val="bg1"/>
                </a:solidFill>
                <a:latin typeface="Arial Nova" panose="020B0504020202020204" pitchFamily="34" charset="0"/>
                <a:ea typeface="PT Sans" pitchFamily="34" charset="-122"/>
                <a:cs typeface="PT Sans" pitchFamily="34" charset="-120"/>
              </a:rPr>
              <a:t>за</a:t>
            </a:r>
            <a:r>
              <a:rPr lang="en-US" sz="2000" dirty="0" err="1">
                <a:solidFill>
                  <a:schemeClr val="bg1"/>
                </a:solidFill>
                <a:latin typeface="Arial Nova" panose="020B0504020202020204" pitchFamily="34" charset="0"/>
                <a:ea typeface="PT Sans" pitchFamily="34" charset="-122"/>
                <a:cs typeface="PT Sans" pitchFamily="34" charset="-120"/>
              </a:rPr>
              <a:t>селення</a:t>
            </a:r>
            <a:r>
              <a:rPr lang="uk-UA" sz="2000" dirty="0">
                <a:solidFill>
                  <a:schemeClr val="bg1"/>
                </a:solidFill>
                <a:latin typeface="Arial Nova" panose="020B0504020202020204" pitchFamily="34" charset="0"/>
                <a:ea typeface="PT Sans" pitchFamily="34" charset="-122"/>
                <a:cs typeface="PT Sans" pitchFamily="34" charset="-120"/>
              </a:rPr>
              <a:t>,</a:t>
            </a:r>
            <a:r>
              <a:rPr lang="en-US" sz="2000" dirty="0">
                <a:solidFill>
                  <a:schemeClr val="bg1"/>
                </a:solidFill>
                <a:latin typeface="Arial Nova" panose="020B0504020202020204" pitchFamily="34" charset="0"/>
                <a:ea typeface="PT Sans" pitchFamily="34" charset="-122"/>
                <a:cs typeface="PT Sans" pitchFamily="34" charset="-120"/>
              </a:rPr>
              <a:t> презентація проєкту, знайомство</a:t>
            </a:r>
            <a:endParaRPr lang="en-US" sz="2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A60965F-BC40-4FCA-A411-B545E39BD5CD}"/>
              </a:ext>
            </a:extLst>
          </p:cNvPr>
          <p:cNvSpPr txBox="1"/>
          <p:nvPr/>
        </p:nvSpPr>
        <p:spPr>
          <a:xfrm>
            <a:off x="8069588" y="889179"/>
            <a:ext cx="1467589" cy="500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3421"/>
              </a:lnSpc>
              <a:buNone/>
            </a:pPr>
            <a:r>
              <a:rPr lang="en-US" sz="2800" b="1" dirty="0" err="1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День</a:t>
            </a:r>
            <a:r>
              <a:rPr lang="en-US" sz="2800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1</a:t>
            </a:r>
            <a:endParaRPr lang="en-US" sz="2800" dirty="0">
              <a:solidFill>
                <a:srgbClr val="EBB853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94564890-F201-4E66-8C06-BFCA1A47B209}"/>
              </a:ext>
            </a:extLst>
          </p:cNvPr>
          <p:cNvSpPr/>
          <p:nvPr/>
        </p:nvSpPr>
        <p:spPr>
          <a:xfrm>
            <a:off x="6687748" y="917185"/>
            <a:ext cx="451046" cy="45104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EBB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noFill/>
            </a:endParaRPr>
          </a:p>
        </p:txBody>
      </p:sp>
      <p:sp>
        <p:nvSpPr>
          <p:cNvPr id="123" name="Прямокутник: округлені кути 122">
            <a:extLst>
              <a:ext uri="{FF2B5EF4-FFF2-40B4-BE49-F238E27FC236}">
                <a16:creationId xmlns:a16="http://schemas.microsoft.com/office/drawing/2014/main" id="{DFEA6B70-6DB0-414E-9D6B-98C5919D937F}"/>
              </a:ext>
            </a:extLst>
          </p:cNvPr>
          <p:cNvSpPr/>
          <p:nvPr/>
        </p:nvSpPr>
        <p:spPr>
          <a:xfrm>
            <a:off x="6687748" y="1608979"/>
            <a:ext cx="451046" cy="45104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EBB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noFill/>
            </a:endParaRPr>
          </a:p>
        </p:txBody>
      </p:sp>
      <p:sp>
        <p:nvSpPr>
          <p:cNvPr id="124" name="Прямокутник: округлені кути 123">
            <a:extLst>
              <a:ext uri="{FF2B5EF4-FFF2-40B4-BE49-F238E27FC236}">
                <a16:creationId xmlns:a16="http://schemas.microsoft.com/office/drawing/2014/main" id="{974A1C20-7944-444E-BC5A-930440687B06}"/>
              </a:ext>
            </a:extLst>
          </p:cNvPr>
          <p:cNvSpPr/>
          <p:nvPr/>
        </p:nvSpPr>
        <p:spPr>
          <a:xfrm>
            <a:off x="6687748" y="2300773"/>
            <a:ext cx="451046" cy="45104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EBB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noFill/>
            </a:endParaRPr>
          </a:p>
        </p:txBody>
      </p:sp>
      <p:sp>
        <p:nvSpPr>
          <p:cNvPr id="125" name="Прямокутник: округлені кути 124">
            <a:extLst>
              <a:ext uri="{FF2B5EF4-FFF2-40B4-BE49-F238E27FC236}">
                <a16:creationId xmlns:a16="http://schemas.microsoft.com/office/drawing/2014/main" id="{CCEEF7C7-E449-40BD-AC64-E8C52B199DC8}"/>
              </a:ext>
            </a:extLst>
          </p:cNvPr>
          <p:cNvSpPr/>
          <p:nvPr/>
        </p:nvSpPr>
        <p:spPr>
          <a:xfrm>
            <a:off x="6687748" y="2992567"/>
            <a:ext cx="451046" cy="45104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EBB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noFill/>
            </a:endParaRPr>
          </a:p>
        </p:txBody>
      </p:sp>
      <p:sp>
        <p:nvSpPr>
          <p:cNvPr id="126" name="Прямокутник: округлені кути 125">
            <a:extLst>
              <a:ext uri="{FF2B5EF4-FFF2-40B4-BE49-F238E27FC236}">
                <a16:creationId xmlns:a16="http://schemas.microsoft.com/office/drawing/2014/main" id="{85AB5D54-8146-48A5-8060-7C6E50EDF523}"/>
              </a:ext>
            </a:extLst>
          </p:cNvPr>
          <p:cNvSpPr/>
          <p:nvPr/>
        </p:nvSpPr>
        <p:spPr>
          <a:xfrm>
            <a:off x="6687748" y="3684361"/>
            <a:ext cx="451046" cy="45104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EBB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noFill/>
            </a:endParaRPr>
          </a:p>
        </p:txBody>
      </p:sp>
      <p:sp>
        <p:nvSpPr>
          <p:cNvPr id="127" name="Прямокутник: округлені кути 126">
            <a:extLst>
              <a:ext uri="{FF2B5EF4-FFF2-40B4-BE49-F238E27FC236}">
                <a16:creationId xmlns:a16="http://schemas.microsoft.com/office/drawing/2014/main" id="{780492CF-2366-4A40-A49C-B04F87947C47}"/>
              </a:ext>
            </a:extLst>
          </p:cNvPr>
          <p:cNvSpPr/>
          <p:nvPr/>
        </p:nvSpPr>
        <p:spPr>
          <a:xfrm>
            <a:off x="6687748" y="4376155"/>
            <a:ext cx="451046" cy="45104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EBB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noFill/>
            </a:endParaRPr>
          </a:p>
        </p:txBody>
      </p:sp>
      <p:sp>
        <p:nvSpPr>
          <p:cNvPr id="128" name="Прямокутник: округлені кути 127">
            <a:extLst>
              <a:ext uri="{FF2B5EF4-FFF2-40B4-BE49-F238E27FC236}">
                <a16:creationId xmlns:a16="http://schemas.microsoft.com/office/drawing/2014/main" id="{FBD0F7C8-0EBD-47A3-A2CC-C96B4D98279D}"/>
              </a:ext>
            </a:extLst>
          </p:cNvPr>
          <p:cNvSpPr/>
          <p:nvPr/>
        </p:nvSpPr>
        <p:spPr>
          <a:xfrm>
            <a:off x="6687748" y="5067949"/>
            <a:ext cx="451046" cy="45104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EBB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noFill/>
            </a:endParaRPr>
          </a:p>
        </p:txBody>
      </p:sp>
      <p:sp>
        <p:nvSpPr>
          <p:cNvPr id="129" name="Прямокутник: округлені кути 128">
            <a:extLst>
              <a:ext uri="{FF2B5EF4-FFF2-40B4-BE49-F238E27FC236}">
                <a16:creationId xmlns:a16="http://schemas.microsoft.com/office/drawing/2014/main" id="{2FCDCEB5-98AC-4736-91D5-77D9BC936824}"/>
              </a:ext>
            </a:extLst>
          </p:cNvPr>
          <p:cNvSpPr/>
          <p:nvPr/>
        </p:nvSpPr>
        <p:spPr>
          <a:xfrm>
            <a:off x="6687748" y="5759743"/>
            <a:ext cx="451046" cy="45104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EBB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noFill/>
            </a:endParaRPr>
          </a:p>
        </p:txBody>
      </p:sp>
      <p:sp>
        <p:nvSpPr>
          <p:cNvPr id="130" name="Прямокутник: округлені кути 129">
            <a:extLst>
              <a:ext uri="{FF2B5EF4-FFF2-40B4-BE49-F238E27FC236}">
                <a16:creationId xmlns:a16="http://schemas.microsoft.com/office/drawing/2014/main" id="{0697CB5C-3D05-421A-836D-9AEC6A22967D}"/>
              </a:ext>
            </a:extLst>
          </p:cNvPr>
          <p:cNvSpPr/>
          <p:nvPr/>
        </p:nvSpPr>
        <p:spPr>
          <a:xfrm>
            <a:off x="6687748" y="6451537"/>
            <a:ext cx="451046" cy="45104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EBB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noFill/>
            </a:endParaRPr>
          </a:p>
        </p:txBody>
      </p:sp>
      <p:sp>
        <p:nvSpPr>
          <p:cNvPr id="131" name="Прямокутник: округлені кути 130">
            <a:extLst>
              <a:ext uri="{FF2B5EF4-FFF2-40B4-BE49-F238E27FC236}">
                <a16:creationId xmlns:a16="http://schemas.microsoft.com/office/drawing/2014/main" id="{EC68B299-2973-423B-88E3-0ABD9DCEC568}"/>
              </a:ext>
            </a:extLst>
          </p:cNvPr>
          <p:cNvSpPr/>
          <p:nvPr/>
        </p:nvSpPr>
        <p:spPr>
          <a:xfrm>
            <a:off x="6687748" y="7164630"/>
            <a:ext cx="485124" cy="43931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EBB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noFill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14784-BD19-451A-B7E0-31C0F682EE76}"/>
              </a:ext>
            </a:extLst>
          </p:cNvPr>
          <p:cNvSpPr txBox="1"/>
          <p:nvPr/>
        </p:nvSpPr>
        <p:spPr>
          <a:xfrm>
            <a:off x="6714305" y="889179"/>
            <a:ext cx="36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EBB853"/>
                </a:solidFill>
                <a:latin typeface="Arial Nova" panose="020B0504020202020204" pitchFamily="34" charset="0"/>
              </a:rPr>
              <a:t>1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ABC2286-E64D-48B7-9318-A4F7926E0C15}"/>
              </a:ext>
            </a:extLst>
          </p:cNvPr>
          <p:cNvSpPr txBox="1"/>
          <p:nvPr/>
        </p:nvSpPr>
        <p:spPr>
          <a:xfrm>
            <a:off x="6714305" y="1564992"/>
            <a:ext cx="36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EBB853"/>
                </a:solidFill>
                <a:latin typeface="Arial Nova" panose="020B0504020202020204" pitchFamily="34" charset="0"/>
              </a:rPr>
              <a:t>2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A75A08A-BF44-40FD-98E9-489D7AABF1FD}"/>
              </a:ext>
            </a:extLst>
          </p:cNvPr>
          <p:cNvSpPr txBox="1"/>
          <p:nvPr/>
        </p:nvSpPr>
        <p:spPr>
          <a:xfrm>
            <a:off x="6714305" y="2283260"/>
            <a:ext cx="36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EBB853"/>
                </a:solidFill>
                <a:latin typeface="Arial Nova" panose="020B0504020202020204" pitchFamily="34" charset="0"/>
              </a:rPr>
              <a:t>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DF567B5-11F2-4F23-A9D0-34796C2D2488}"/>
              </a:ext>
            </a:extLst>
          </p:cNvPr>
          <p:cNvSpPr txBox="1"/>
          <p:nvPr/>
        </p:nvSpPr>
        <p:spPr>
          <a:xfrm>
            <a:off x="6714305" y="2942476"/>
            <a:ext cx="36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EBB853"/>
                </a:solidFill>
                <a:latin typeface="Arial Nova" panose="020B0504020202020204" pitchFamily="34" charset="0"/>
              </a:rPr>
              <a:t>4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ACE452F-ADB6-411F-8958-DA3E49AB641F}"/>
              </a:ext>
            </a:extLst>
          </p:cNvPr>
          <p:cNvSpPr txBox="1"/>
          <p:nvPr/>
        </p:nvSpPr>
        <p:spPr>
          <a:xfrm>
            <a:off x="6729121" y="3607650"/>
            <a:ext cx="36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EBB853"/>
                </a:solidFill>
                <a:latin typeface="Arial Nova" panose="020B0504020202020204" pitchFamily="34" charset="0"/>
              </a:rPr>
              <a:t>5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73199B5-935D-4052-B876-ECDBEFF02890}"/>
              </a:ext>
            </a:extLst>
          </p:cNvPr>
          <p:cNvSpPr txBox="1"/>
          <p:nvPr/>
        </p:nvSpPr>
        <p:spPr>
          <a:xfrm>
            <a:off x="6729121" y="4332402"/>
            <a:ext cx="36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EBB853"/>
                </a:solidFill>
                <a:latin typeface="Arial Nova" panose="020B0504020202020204" pitchFamily="34" charset="0"/>
              </a:rPr>
              <a:t>6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B161B83-BAB5-43FD-AAAD-3526ADA16AB3}"/>
              </a:ext>
            </a:extLst>
          </p:cNvPr>
          <p:cNvSpPr txBox="1"/>
          <p:nvPr/>
        </p:nvSpPr>
        <p:spPr>
          <a:xfrm>
            <a:off x="6729121" y="5014066"/>
            <a:ext cx="36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EBB853"/>
                </a:solidFill>
                <a:latin typeface="Arial Nova" panose="020B0504020202020204" pitchFamily="34" charset="0"/>
              </a:rPr>
              <a:t>7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C1E46AB3-9030-43AA-8571-049A0C75A8CA}"/>
              </a:ext>
            </a:extLst>
          </p:cNvPr>
          <p:cNvSpPr txBox="1"/>
          <p:nvPr/>
        </p:nvSpPr>
        <p:spPr>
          <a:xfrm>
            <a:off x="6714305" y="5687569"/>
            <a:ext cx="36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EBB853"/>
                </a:solidFill>
                <a:latin typeface="Arial Nova" panose="020B0504020202020204" pitchFamily="34" charset="0"/>
              </a:rPr>
              <a:t>8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1F204E1-5FF7-4E07-B469-910758DC7324}"/>
              </a:ext>
            </a:extLst>
          </p:cNvPr>
          <p:cNvSpPr txBox="1"/>
          <p:nvPr/>
        </p:nvSpPr>
        <p:spPr>
          <a:xfrm>
            <a:off x="6714305" y="6386722"/>
            <a:ext cx="36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EBB853"/>
                </a:solidFill>
                <a:latin typeface="Arial Nova" panose="020B0504020202020204" pitchFamily="34" charset="0"/>
              </a:rPr>
              <a:t>9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8D6F093-A92B-4F5E-B7F3-2B6CDDABFE20}"/>
              </a:ext>
            </a:extLst>
          </p:cNvPr>
          <p:cNvSpPr txBox="1"/>
          <p:nvPr/>
        </p:nvSpPr>
        <p:spPr>
          <a:xfrm>
            <a:off x="6664232" y="7167189"/>
            <a:ext cx="532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EBB853"/>
                </a:solidFill>
                <a:latin typeface="Arial Nova" panose="020B0504020202020204" pitchFamily="34" charset="0"/>
              </a:rPr>
              <a:t>10</a:t>
            </a:r>
          </a:p>
        </p:txBody>
      </p: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id="{E46C6271-CE03-4BE8-993F-4333E6254F39}"/>
              </a:ext>
            </a:extLst>
          </p:cNvPr>
          <p:cNvCxnSpPr>
            <a:stCxn id="4" idx="3"/>
            <a:endCxn id="115" idx="1"/>
          </p:cNvCxnSpPr>
          <p:nvPr/>
        </p:nvCxnSpPr>
        <p:spPr>
          <a:xfrm flipV="1">
            <a:off x="7138794" y="1139376"/>
            <a:ext cx="930794" cy="3332"/>
          </a:xfrm>
          <a:prstGeom prst="line">
            <a:avLst/>
          </a:prstGeom>
          <a:ln>
            <a:solidFill>
              <a:srgbClr val="EBB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 сполучна лінія 140">
            <a:extLst>
              <a:ext uri="{FF2B5EF4-FFF2-40B4-BE49-F238E27FC236}">
                <a16:creationId xmlns:a16="http://schemas.microsoft.com/office/drawing/2014/main" id="{8FD0FAF7-4ECD-4BD0-B48A-4FE6133DC5FE}"/>
              </a:ext>
            </a:extLst>
          </p:cNvPr>
          <p:cNvCxnSpPr/>
          <p:nvPr/>
        </p:nvCxnSpPr>
        <p:spPr>
          <a:xfrm flipV="1">
            <a:off x="5694503" y="1834502"/>
            <a:ext cx="930794" cy="3332"/>
          </a:xfrm>
          <a:prstGeom prst="line">
            <a:avLst/>
          </a:prstGeom>
          <a:ln>
            <a:solidFill>
              <a:srgbClr val="EBB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 сполучна лінія 141">
            <a:extLst>
              <a:ext uri="{FF2B5EF4-FFF2-40B4-BE49-F238E27FC236}">
                <a16:creationId xmlns:a16="http://schemas.microsoft.com/office/drawing/2014/main" id="{A914A482-2451-49D0-BFFF-4902ABE867D2}"/>
              </a:ext>
            </a:extLst>
          </p:cNvPr>
          <p:cNvCxnSpPr/>
          <p:nvPr/>
        </p:nvCxnSpPr>
        <p:spPr>
          <a:xfrm flipV="1">
            <a:off x="7172872" y="2516655"/>
            <a:ext cx="930794" cy="3332"/>
          </a:xfrm>
          <a:prstGeom prst="line">
            <a:avLst/>
          </a:prstGeom>
          <a:ln>
            <a:solidFill>
              <a:srgbClr val="EBB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 сполучна лінія 142">
            <a:extLst>
              <a:ext uri="{FF2B5EF4-FFF2-40B4-BE49-F238E27FC236}">
                <a16:creationId xmlns:a16="http://schemas.microsoft.com/office/drawing/2014/main" id="{7C5CF66F-00FB-49B7-AA1A-F9007C2DE0F2}"/>
              </a:ext>
            </a:extLst>
          </p:cNvPr>
          <p:cNvCxnSpPr/>
          <p:nvPr/>
        </p:nvCxnSpPr>
        <p:spPr>
          <a:xfrm flipV="1">
            <a:off x="5733438" y="3214758"/>
            <a:ext cx="930794" cy="3332"/>
          </a:xfrm>
          <a:prstGeom prst="line">
            <a:avLst/>
          </a:prstGeom>
          <a:ln>
            <a:solidFill>
              <a:srgbClr val="EBB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 сполучна лінія 143">
            <a:extLst>
              <a:ext uri="{FF2B5EF4-FFF2-40B4-BE49-F238E27FC236}">
                <a16:creationId xmlns:a16="http://schemas.microsoft.com/office/drawing/2014/main" id="{11BE7176-D263-4514-885E-B5E8E6487D5C}"/>
              </a:ext>
            </a:extLst>
          </p:cNvPr>
          <p:cNvCxnSpPr/>
          <p:nvPr/>
        </p:nvCxnSpPr>
        <p:spPr>
          <a:xfrm flipV="1">
            <a:off x="7159480" y="3882184"/>
            <a:ext cx="930794" cy="3332"/>
          </a:xfrm>
          <a:prstGeom prst="line">
            <a:avLst/>
          </a:prstGeom>
          <a:ln>
            <a:solidFill>
              <a:srgbClr val="EBB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 сполучна лінія 144">
            <a:extLst>
              <a:ext uri="{FF2B5EF4-FFF2-40B4-BE49-F238E27FC236}">
                <a16:creationId xmlns:a16="http://schemas.microsoft.com/office/drawing/2014/main" id="{BDA51E10-B3E0-426D-AFDE-07F0387A0962}"/>
              </a:ext>
            </a:extLst>
          </p:cNvPr>
          <p:cNvCxnSpPr/>
          <p:nvPr/>
        </p:nvCxnSpPr>
        <p:spPr>
          <a:xfrm flipV="1">
            <a:off x="5706252" y="4585539"/>
            <a:ext cx="930794" cy="3332"/>
          </a:xfrm>
          <a:prstGeom prst="line">
            <a:avLst/>
          </a:prstGeom>
          <a:ln>
            <a:solidFill>
              <a:srgbClr val="EBB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 сполучна лінія 145">
            <a:extLst>
              <a:ext uri="{FF2B5EF4-FFF2-40B4-BE49-F238E27FC236}">
                <a16:creationId xmlns:a16="http://schemas.microsoft.com/office/drawing/2014/main" id="{471FD287-06BD-442B-8E0D-231E99CC1F96}"/>
              </a:ext>
            </a:extLst>
          </p:cNvPr>
          <p:cNvCxnSpPr/>
          <p:nvPr/>
        </p:nvCxnSpPr>
        <p:spPr>
          <a:xfrm flipV="1">
            <a:off x="7172872" y="5286715"/>
            <a:ext cx="930794" cy="3332"/>
          </a:xfrm>
          <a:prstGeom prst="line">
            <a:avLst/>
          </a:prstGeom>
          <a:ln>
            <a:solidFill>
              <a:srgbClr val="EBB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 сполучна лінія 146">
            <a:extLst>
              <a:ext uri="{FF2B5EF4-FFF2-40B4-BE49-F238E27FC236}">
                <a16:creationId xmlns:a16="http://schemas.microsoft.com/office/drawing/2014/main" id="{B04D834C-C02D-4DF9-B771-9DBB1C7D6DBB}"/>
              </a:ext>
            </a:extLst>
          </p:cNvPr>
          <p:cNvCxnSpPr/>
          <p:nvPr/>
        </p:nvCxnSpPr>
        <p:spPr>
          <a:xfrm flipV="1">
            <a:off x="5762916" y="5983081"/>
            <a:ext cx="930794" cy="3332"/>
          </a:xfrm>
          <a:prstGeom prst="line">
            <a:avLst/>
          </a:prstGeom>
          <a:ln>
            <a:solidFill>
              <a:srgbClr val="EBB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 сполучна лінія 147">
            <a:extLst>
              <a:ext uri="{FF2B5EF4-FFF2-40B4-BE49-F238E27FC236}">
                <a16:creationId xmlns:a16="http://schemas.microsoft.com/office/drawing/2014/main" id="{57C2057A-4A88-4773-BD67-A2ABEF03E442}"/>
              </a:ext>
            </a:extLst>
          </p:cNvPr>
          <p:cNvCxnSpPr/>
          <p:nvPr/>
        </p:nvCxnSpPr>
        <p:spPr>
          <a:xfrm flipV="1">
            <a:off x="7159480" y="6648332"/>
            <a:ext cx="930794" cy="3332"/>
          </a:xfrm>
          <a:prstGeom prst="line">
            <a:avLst/>
          </a:prstGeom>
          <a:ln>
            <a:solidFill>
              <a:srgbClr val="EBB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 сполучна лінія 148">
            <a:extLst>
              <a:ext uri="{FF2B5EF4-FFF2-40B4-BE49-F238E27FC236}">
                <a16:creationId xmlns:a16="http://schemas.microsoft.com/office/drawing/2014/main" id="{A8514EC9-752E-4E9D-9A57-6744682239B2}"/>
              </a:ext>
            </a:extLst>
          </p:cNvPr>
          <p:cNvCxnSpPr/>
          <p:nvPr/>
        </p:nvCxnSpPr>
        <p:spPr>
          <a:xfrm flipV="1">
            <a:off x="5745196" y="7380955"/>
            <a:ext cx="930794" cy="3332"/>
          </a:xfrm>
          <a:prstGeom prst="line">
            <a:avLst/>
          </a:prstGeom>
          <a:ln>
            <a:solidFill>
              <a:srgbClr val="EBB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Графіка 149">
            <a:extLst>
              <a:ext uri="{FF2B5EF4-FFF2-40B4-BE49-F238E27FC236}">
                <a16:creationId xmlns:a16="http://schemas.microsoft.com/office/drawing/2014/main" id="{1E6EBEAC-5687-47B6-8F60-17D6C4BDD1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2446" y="594529"/>
            <a:ext cx="914400" cy="809625"/>
          </a:xfrm>
          <a:prstGeom prst="rect">
            <a:avLst/>
          </a:prstGeom>
        </p:spPr>
      </p:pic>
      <p:pic>
        <p:nvPicPr>
          <p:cNvPr id="151" name="Графіка 150">
            <a:extLst>
              <a:ext uri="{FF2B5EF4-FFF2-40B4-BE49-F238E27FC236}">
                <a16:creationId xmlns:a16="http://schemas.microsoft.com/office/drawing/2014/main" id="{F346000A-F753-4AA6-8B34-DC1DC856BE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05591" y="4434193"/>
            <a:ext cx="1567856" cy="13882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655FC2-065F-4CB0-9D2E-9BC50E66D939}"/>
              </a:ext>
            </a:extLst>
          </p:cNvPr>
          <p:cNvSpPr txBox="1"/>
          <p:nvPr/>
        </p:nvSpPr>
        <p:spPr>
          <a:xfrm>
            <a:off x="2261072" y="1026594"/>
            <a:ext cx="1491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НАВЧАННЯ В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517F93-E502-4503-AEAB-49FB4B6F8B93}"/>
              </a:ext>
            </a:extLst>
          </p:cNvPr>
          <p:cNvSpPr txBox="1"/>
          <p:nvPr/>
        </p:nvSpPr>
        <p:spPr>
          <a:xfrm>
            <a:off x="1560142" y="467053"/>
            <a:ext cx="5104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</a:rPr>
              <a:t>CYBER SECURITY CAMP </a:t>
            </a:r>
            <a:endParaRPr lang="uk-UA" sz="3200" b="1" dirty="0">
              <a:solidFill>
                <a:srgbClr val="EBB853"/>
              </a:solidFill>
              <a:latin typeface="Arial Nova" panose="020B0504020202020204" pitchFamily="34" charset="0"/>
              <a:ea typeface="Nunito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3352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1">
            <a:extLst>
              <a:ext uri="{FF2B5EF4-FFF2-40B4-BE49-F238E27FC236}">
                <a16:creationId xmlns:a16="http://schemas.microsoft.com/office/drawing/2014/main" id="{95941289-AFD5-4A3B-5AAA-EEDC05393908}"/>
              </a:ext>
            </a:extLst>
          </p:cNvPr>
          <p:cNvSpPr/>
          <p:nvPr/>
        </p:nvSpPr>
        <p:spPr>
          <a:xfrm>
            <a:off x="6006515" y="540955"/>
            <a:ext cx="5561052" cy="8687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842"/>
              </a:lnSpc>
              <a:buNone/>
            </a:pPr>
            <a:endParaRPr lang="en-US" sz="5474" dirty="0"/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937464A0-6E79-FFBD-4123-A72F0654F0FB}"/>
              </a:ext>
            </a:extLst>
          </p:cNvPr>
          <p:cNvGrpSpPr/>
          <p:nvPr/>
        </p:nvGrpSpPr>
        <p:grpSpPr>
          <a:xfrm>
            <a:off x="2356446" y="6595068"/>
            <a:ext cx="10094144" cy="1219858"/>
            <a:chOff x="2954483" y="2048561"/>
            <a:chExt cx="8431006" cy="101887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F923634-42BD-EB2E-4858-BA00F8C5F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2305" y="2278596"/>
              <a:ext cx="2717800" cy="558800"/>
            </a:xfrm>
            <a:prstGeom prst="rect">
              <a:avLst/>
            </a:prstGeom>
          </p:spPr>
        </p:pic>
        <p:cxnSp>
          <p:nvCxnSpPr>
            <p:cNvPr id="13" name="Прямая соединительная линия 17">
              <a:extLst>
                <a:ext uri="{FF2B5EF4-FFF2-40B4-BE49-F238E27FC236}">
                  <a16:creationId xmlns:a16="http://schemas.microsoft.com/office/drawing/2014/main" id="{F82EB485-8543-3589-7443-4AD53FBFD51B}"/>
                </a:ext>
              </a:extLst>
            </p:cNvPr>
            <p:cNvCxnSpPr>
              <a:cxnSpLocks/>
            </p:cNvCxnSpPr>
            <p:nvPr/>
          </p:nvCxnSpPr>
          <p:spPr>
            <a:xfrm>
              <a:off x="8176436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22">
              <a:extLst>
                <a:ext uri="{FF2B5EF4-FFF2-40B4-BE49-F238E27FC236}">
                  <a16:creationId xmlns:a16="http://schemas.microsoft.com/office/drawing/2014/main" id="{E8347BDF-4317-8CE1-BD48-FB348781021D}"/>
                </a:ext>
              </a:extLst>
            </p:cNvPr>
            <p:cNvCxnSpPr>
              <a:cxnSpLocks/>
            </p:cNvCxnSpPr>
            <p:nvPr/>
          </p:nvCxnSpPr>
          <p:spPr>
            <a:xfrm>
              <a:off x="5105974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C7245B7-2C57-8911-9187-17CD9E05B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65" b="92137" l="9954" r="89815">
                          <a14:foregroundMark x1="30093" y1="38508" x2="30093" y2="38508"/>
                          <a14:foregroundMark x1="50926" y1="8266" x2="50926" y2="8266"/>
                          <a14:foregroundMark x1="26389" y1="27419" x2="26389" y2="27419"/>
                          <a14:foregroundMark x1="50463" y1="27621" x2="50463" y2="27823"/>
                          <a14:foregroundMark x1="74074" y1="38105" x2="74074" y2="38105"/>
                          <a14:foregroundMark x1="89120" y1="50605" x2="89120" y2="50605"/>
                          <a14:foregroundMark x1="68981" y1="92137" x2="68981" y2="92137"/>
                          <a14:foregroundMark x1="52083" y1="78831" x2="52083" y2="78831"/>
                          <a14:foregroundMark x1="53472" y1="73387" x2="53472" y2="73387"/>
                          <a14:foregroundMark x1="53472" y1="52419" x2="53472" y2="524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98086" y="2048561"/>
              <a:ext cx="887403" cy="101887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771FB8E-D262-D1E0-7A32-5CE15BA24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2767" y="2334121"/>
              <a:ext cx="1792659" cy="447751"/>
            </a:xfrm>
            <a:prstGeom prst="rect">
              <a:avLst/>
            </a:prstGeom>
          </p:spPr>
        </p:pic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C8F34860-15A2-96DA-DFAE-F229409C4E8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1757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4EFA01A-AA3A-11A2-076D-403251A5F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483" y="2113496"/>
              <a:ext cx="1941071" cy="953936"/>
            </a:xfrm>
            <a:prstGeom prst="rect">
              <a:avLst/>
            </a:prstGeom>
          </p:spPr>
        </p:pic>
      </p:grpSp>
      <p:sp>
        <p:nvSpPr>
          <p:cNvPr id="20" name="Shape 3">
            <a:extLst>
              <a:ext uri="{FF2B5EF4-FFF2-40B4-BE49-F238E27FC236}">
                <a16:creationId xmlns:a16="http://schemas.microsoft.com/office/drawing/2014/main" id="{63CBED1E-9D19-449A-AA57-9D249CDC9688}"/>
              </a:ext>
            </a:extLst>
          </p:cNvPr>
          <p:cNvSpPr/>
          <p:nvPr/>
        </p:nvSpPr>
        <p:spPr>
          <a:xfrm>
            <a:off x="2526366" y="1616667"/>
            <a:ext cx="9335470" cy="2841327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 dirty="0"/>
          </a:p>
        </p:txBody>
      </p:sp>
      <p:pic>
        <p:nvPicPr>
          <p:cNvPr id="4" name="Графіка 3">
            <a:extLst>
              <a:ext uri="{FF2B5EF4-FFF2-40B4-BE49-F238E27FC236}">
                <a16:creationId xmlns:a16="http://schemas.microsoft.com/office/drawing/2014/main" id="{80A4017D-BFA8-4C1A-A828-CA36916ED0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934198">
            <a:off x="8570046" y="3474613"/>
            <a:ext cx="6531013" cy="1064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95C739-B0E1-4806-8C55-815D25D0125D}"/>
              </a:ext>
            </a:extLst>
          </p:cNvPr>
          <p:cNvSpPr txBox="1"/>
          <p:nvPr/>
        </p:nvSpPr>
        <p:spPr>
          <a:xfrm>
            <a:off x="3034063" y="1808733"/>
            <a:ext cx="824547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EBB853"/>
                </a:solidFill>
                <a:latin typeface="Arial Black" panose="020B0604020202020204" pitchFamily="34" charset="0"/>
              </a:rPr>
              <a:t>Не пропусти! </a:t>
            </a:r>
            <a:r>
              <a:rPr lang="uk-UA" sz="3200" b="1" dirty="0">
                <a:solidFill>
                  <a:schemeClr val="bg1"/>
                </a:solidFill>
                <a:latin typeface="Arial Black" panose="020B0604020202020204" pitchFamily="34" charset="0"/>
              </a:rPr>
              <a:t>Збирай сили </a:t>
            </a:r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</a:rPr>
              <a:t>і креатив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</a:rPr>
              <a:t>та </a:t>
            </a:r>
            <a:r>
              <a:rPr lang="uk-UA" sz="3200" b="1" dirty="0">
                <a:solidFill>
                  <a:srgbClr val="EBB853"/>
                </a:solidFill>
                <a:latin typeface="Arial Black" panose="020B0604020202020204" pitchFamily="34" charset="0"/>
              </a:rPr>
              <a:t>реєструйся на участь</a:t>
            </a:r>
            <a:r>
              <a:rPr lang="uk-UA" sz="3200" b="1" dirty="0">
                <a:solidFill>
                  <a:schemeClr val="bg1"/>
                </a:solidFill>
                <a:latin typeface="Arial Black" panose="020B0604020202020204" pitchFamily="34" charset="0"/>
              </a:rPr>
              <a:t>!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Arial Black" panose="020B0604020202020204" pitchFamily="34" charset="0"/>
              </a:rPr>
              <a:t>Твоя перемога може стати першим кроком </a:t>
            </a:r>
          </a:p>
          <a:p>
            <a:pPr algn="ctr"/>
            <a:r>
              <a:rPr lang="ru-RU" sz="3200" b="1" dirty="0">
                <a:solidFill>
                  <a:srgbClr val="EBB853"/>
                </a:solidFill>
                <a:latin typeface="Arial Black" panose="020B0604020202020204" pitchFamily="34" charset="0"/>
              </a:rPr>
              <a:t>до великих </a:t>
            </a:r>
            <a:r>
              <a:rPr lang="uk-UA" sz="3200" b="1" dirty="0">
                <a:solidFill>
                  <a:srgbClr val="EBB853"/>
                </a:solidFill>
                <a:latin typeface="Arial Black" panose="020B0604020202020204" pitchFamily="34" charset="0"/>
              </a:rPr>
              <a:t>звершень</a:t>
            </a:r>
          </a:p>
          <a:p>
            <a:pPr algn="ctr"/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ED5235C-9147-4B4E-996A-E74BC55866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6515" y="4540563"/>
            <a:ext cx="2220242" cy="222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">
            <a:extLst>
              <a:ext uri="{FF2B5EF4-FFF2-40B4-BE49-F238E27FC236}">
                <a16:creationId xmlns:a16="http://schemas.microsoft.com/office/drawing/2014/main" id="{2689E613-5949-4AFB-89B5-30387C711A82}"/>
              </a:ext>
            </a:extLst>
          </p:cNvPr>
          <p:cNvSpPr/>
          <p:nvPr/>
        </p:nvSpPr>
        <p:spPr>
          <a:xfrm>
            <a:off x="10782714" y="1693844"/>
            <a:ext cx="3288160" cy="5405455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E9928BB4-A65C-86EF-F83E-E07E0AB1A3F2}"/>
              </a:ext>
            </a:extLst>
          </p:cNvPr>
          <p:cNvSpPr/>
          <p:nvPr/>
        </p:nvSpPr>
        <p:spPr>
          <a:xfrm>
            <a:off x="473760" y="1714836"/>
            <a:ext cx="3261150" cy="5384464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C9874BE5-6DFA-B0AA-33AC-84006B21C8C3}"/>
              </a:ext>
            </a:extLst>
          </p:cNvPr>
          <p:cNvSpPr/>
          <p:nvPr/>
        </p:nvSpPr>
        <p:spPr>
          <a:xfrm>
            <a:off x="7278020" y="1700038"/>
            <a:ext cx="3288160" cy="5399262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357AE415-44C1-7412-57E1-E66367D0860E}"/>
              </a:ext>
            </a:extLst>
          </p:cNvPr>
          <p:cNvSpPr/>
          <p:nvPr/>
        </p:nvSpPr>
        <p:spPr>
          <a:xfrm>
            <a:off x="3862385" y="1693846"/>
            <a:ext cx="3288160" cy="5405454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07EDB-5986-A934-D2C5-6FC9F24150BF}"/>
              </a:ext>
            </a:extLst>
          </p:cNvPr>
          <p:cNvSpPr txBox="1"/>
          <p:nvPr/>
        </p:nvSpPr>
        <p:spPr>
          <a:xfrm>
            <a:off x="607843" y="3089138"/>
            <a:ext cx="29929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Підрозділ правоохоронних органів, який займається захистом інформаційної безпеки та протидією злочинам у кіберпросторі. Основна мета — виявлення, запобігання і розслідування правопорушень, що здійснюються через Інтернет або з використанням комп'ютерних технологій.</a:t>
            </a:r>
          </a:p>
          <a:p>
            <a:pPr algn="just"/>
            <a:r>
              <a:rPr lang="uk-UA" sz="16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Проводять роз’яснювальну роботу серед громадян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Arial Nova" panose="020B0504020202020204" pitchFamily="34" charset="0"/>
              </a:rPr>
              <a:t>з </a:t>
            </a:r>
            <a:r>
              <a:rPr lang="ru-RU" sz="1600" dirty="0" err="1">
                <a:solidFill>
                  <a:schemeClr val="bg1"/>
                </a:solidFill>
                <a:latin typeface="Arial Nova" panose="020B0504020202020204" pitchFamily="34" charset="0"/>
              </a:rPr>
              <a:t>питань</a:t>
            </a:r>
            <a:r>
              <a:rPr lang="ru-RU" sz="16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 Nova" panose="020B0504020202020204" pitchFamily="34" charset="0"/>
              </a:rPr>
              <a:t>захисту</a:t>
            </a:r>
            <a:r>
              <a:rPr lang="ru-RU" sz="1600" dirty="0">
                <a:solidFill>
                  <a:schemeClr val="bg1"/>
                </a:solidFill>
                <a:latin typeface="Arial Nova" panose="020B0504020202020204" pitchFamily="34" charset="0"/>
              </a:rPr>
              <a:t> та </a:t>
            </a:r>
            <a:r>
              <a:rPr lang="ru-RU" sz="1600" dirty="0" err="1">
                <a:solidFill>
                  <a:schemeClr val="bg1"/>
                </a:solidFill>
                <a:latin typeface="Arial Nova" panose="020B0504020202020204" pitchFamily="34" charset="0"/>
              </a:rPr>
              <a:t>протидії</a:t>
            </a:r>
            <a:r>
              <a:rPr lang="ru-RU" sz="16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 Nova" panose="020B0504020202020204" pitchFamily="34" charset="0"/>
              </a:rPr>
              <a:t>кіберзагрозам</a:t>
            </a:r>
            <a:endParaRPr lang="en-US" sz="16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135F4E3C-2C45-F7FC-1F14-612FDEEC2BF4}"/>
              </a:ext>
            </a:extLst>
          </p:cNvPr>
          <p:cNvGrpSpPr/>
          <p:nvPr/>
        </p:nvGrpSpPr>
        <p:grpSpPr>
          <a:xfrm>
            <a:off x="13447253" y="209299"/>
            <a:ext cx="867850" cy="707886"/>
            <a:chOff x="494871" y="7289208"/>
            <a:chExt cx="867850" cy="70788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5787EF-DF83-5AFD-941D-D3D1FC07A96F}"/>
                </a:ext>
              </a:extLst>
            </p:cNvPr>
            <p:cNvSpPr txBox="1"/>
            <p:nvPr/>
          </p:nvSpPr>
          <p:spPr>
            <a:xfrm>
              <a:off x="494871" y="7289208"/>
              <a:ext cx="61192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uk-UA" sz="4000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4D7FB4-F7A4-9C46-787C-308FEAEC6B61}"/>
                </a:ext>
              </a:extLst>
            </p:cNvPr>
            <p:cNvSpPr txBox="1"/>
            <p:nvPr/>
          </p:nvSpPr>
          <p:spPr>
            <a:xfrm>
              <a:off x="840322" y="7553905"/>
              <a:ext cx="5223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en-US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/</a:t>
              </a:r>
              <a:r>
                <a:rPr lang="uk-UA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11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F01528B-6A73-BC54-E77C-245BF8AD2342}"/>
              </a:ext>
            </a:extLst>
          </p:cNvPr>
          <p:cNvSpPr txBox="1"/>
          <p:nvPr/>
        </p:nvSpPr>
        <p:spPr>
          <a:xfrm>
            <a:off x="840322" y="563242"/>
            <a:ext cx="8997591" cy="934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74" b="1" dirty="0">
                <a:solidFill>
                  <a:srgbClr val="EBB853"/>
                </a:solidFill>
                <a:latin typeface="Arial Nova" panose="020B0504020202020204" pitchFamily="34" charset="0"/>
              </a:rPr>
              <a:t>ОРГАНІЗАТОРИ ПРОЄКТУ</a:t>
            </a:r>
            <a:endParaRPr lang="en-US" sz="5474" b="1" dirty="0">
              <a:solidFill>
                <a:srgbClr val="EBB853"/>
              </a:solidFill>
              <a:latin typeface="Arial Nova" panose="020B05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32FC851-6D9F-34DC-C2BF-9CC6DDD63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9727" y="5796144"/>
            <a:ext cx="942730" cy="235465"/>
          </a:xfrm>
          <a:prstGeom prst="rect">
            <a:avLst/>
          </a:prstGeom>
        </p:spPr>
      </p:pic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5FBEF581-2556-4CFC-843E-018679C09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11143">
            <a:off x="11914668" y="6190311"/>
            <a:ext cx="1938811" cy="19898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A906AAD-D57F-4698-9A77-8A619731D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838" y="1947749"/>
            <a:ext cx="2655070" cy="66315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0A8E17F-A07F-4379-BDBD-B834140189D9}"/>
              </a:ext>
            </a:extLst>
          </p:cNvPr>
          <p:cNvSpPr txBox="1"/>
          <p:nvPr/>
        </p:nvSpPr>
        <p:spPr>
          <a:xfrm>
            <a:off x="4003994" y="3119137"/>
            <a:ext cx="299298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Одна з найбільших і найпопулярніших у світі </a:t>
            </a:r>
            <a:r>
              <a:rPr lang="uk-UA" sz="16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криптовалютних</a:t>
            </a:r>
            <a:r>
              <a:rPr lang="uk-UA" sz="16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бірж, де люди можуть купувати, продавати і обмінювати різні </a:t>
            </a:r>
            <a:r>
              <a:rPr lang="uk-UA" sz="16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криптовалюти</a:t>
            </a:r>
            <a:r>
              <a:rPr lang="uk-UA" sz="16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, такі як біткоїн, </a:t>
            </a:r>
            <a:r>
              <a:rPr lang="uk-UA" sz="16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ефіріум</a:t>
            </a:r>
            <a:r>
              <a:rPr lang="uk-UA" sz="16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та багато інших. Окрім звичайної торгівлі, </a:t>
            </a:r>
            <a:r>
              <a:rPr lang="en-US" sz="16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Binance</a:t>
            </a:r>
            <a:r>
              <a:rPr lang="en-US" sz="16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uk-UA" sz="16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пропонує широкий спектр фінансових послуг, таких як </a:t>
            </a:r>
            <a:r>
              <a:rPr lang="uk-UA" sz="16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стейкінг</a:t>
            </a:r>
            <a:r>
              <a:rPr lang="uk-UA" sz="16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, ф'ючерси </a:t>
            </a:r>
            <a:r>
              <a:rPr lang="uk-UA" sz="16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криптокредити</a:t>
            </a:r>
            <a:r>
              <a:rPr lang="uk-UA" sz="16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, та навіть власний </a:t>
            </a:r>
            <a:r>
              <a:rPr lang="uk-UA" sz="16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блокчейн</a:t>
            </a:r>
            <a:endParaRPr lang="en-US" sz="16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8AB580-FC92-4451-AD59-AA04092BF0B7}"/>
              </a:ext>
            </a:extLst>
          </p:cNvPr>
          <p:cNvSpPr txBox="1"/>
          <p:nvPr/>
        </p:nvSpPr>
        <p:spPr>
          <a:xfrm>
            <a:off x="7460371" y="3041473"/>
            <a:ext cx="299298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Волонтерський </a:t>
            </a:r>
            <a:r>
              <a:rPr lang="uk-UA" sz="16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проєкт</a:t>
            </a:r>
            <a:r>
              <a:rPr lang="uk-UA" sz="16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, започаткований студентами і  спрямований на захист українського медіапростору від дезінформації, пропаганди та незаконного контенту, особливо пов'язаного з російськими інформаційними операціями.</a:t>
            </a:r>
          </a:p>
          <a:p>
            <a:pPr algn="just"/>
            <a:r>
              <a:rPr lang="uk-UA" sz="1600" dirty="0" err="1">
                <a:solidFill>
                  <a:schemeClr val="bg1"/>
                </a:solidFill>
                <a:latin typeface="Arial Nova" panose="020B0504020202020204" pitchFamily="34" charset="0"/>
              </a:rPr>
              <a:t>Проєкт</a:t>
            </a:r>
            <a:r>
              <a:rPr lang="uk-UA" sz="1600" dirty="0">
                <a:solidFill>
                  <a:schemeClr val="bg1"/>
                </a:solidFill>
                <a:latin typeface="Arial Nova" panose="020B0504020202020204" pitchFamily="34" charset="0"/>
              </a:rPr>
              <a:t> поєднує зусилля громадян, державних і приватних секторів для виявлення та блокування ворожих джерел інформації</a:t>
            </a:r>
            <a:endParaRPr lang="en-US" sz="16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E019D7-056D-491D-B162-D9C5A5E81C85}"/>
              </a:ext>
            </a:extLst>
          </p:cNvPr>
          <p:cNvSpPr txBox="1"/>
          <p:nvPr/>
        </p:nvSpPr>
        <p:spPr>
          <a:xfrm>
            <a:off x="11010089" y="3089138"/>
            <a:ext cx="299298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Харківський національний університет внутрішніх справ. Навчальний заклад, який готує спеціалістів, які займаються розслідуванням злочинів у цифровому середовищі, таких як </a:t>
            </a:r>
            <a:r>
              <a:rPr lang="uk-UA" sz="16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хакерські</a:t>
            </a:r>
            <a:r>
              <a:rPr lang="uk-UA" sz="16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атаки, шахрайство в Інтернеті, крадіжка особистих даних та інші правопорушення, що використовують сучасні технології</a:t>
            </a:r>
            <a:endParaRPr lang="en-US" sz="16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52189056-BDB9-40F7-9BC3-5DC043BEF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7985" y="1827721"/>
            <a:ext cx="956710" cy="11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B1528B-7921-41B7-A97D-4571302FA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1101" y="1874359"/>
            <a:ext cx="1973645" cy="966002"/>
          </a:xfrm>
          <a:prstGeom prst="rect">
            <a:avLst/>
          </a:prstGeom>
        </p:spPr>
      </p:pic>
      <p:pic>
        <p:nvPicPr>
          <p:cNvPr id="18" name="Графіка 17">
            <a:extLst>
              <a:ext uri="{FF2B5EF4-FFF2-40B4-BE49-F238E27FC236}">
                <a16:creationId xmlns:a16="http://schemas.microsoft.com/office/drawing/2014/main" id="{20CDC099-7673-43E9-9494-9CBBC187E4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51445" y="1977099"/>
            <a:ext cx="3062472" cy="6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43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">
            <a:extLst>
              <a:ext uri="{FF2B5EF4-FFF2-40B4-BE49-F238E27FC236}">
                <a16:creationId xmlns:a16="http://schemas.microsoft.com/office/drawing/2014/main" id="{E9928BB4-A65C-86EF-F83E-E07E0AB1A3F2}"/>
              </a:ext>
            </a:extLst>
          </p:cNvPr>
          <p:cNvSpPr/>
          <p:nvPr/>
        </p:nvSpPr>
        <p:spPr>
          <a:xfrm>
            <a:off x="9796763" y="2334806"/>
            <a:ext cx="3518830" cy="2930869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C9874BE5-6DFA-B0AA-33AC-84006B21C8C3}"/>
              </a:ext>
            </a:extLst>
          </p:cNvPr>
          <p:cNvSpPr/>
          <p:nvPr/>
        </p:nvSpPr>
        <p:spPr>
          <a:xfrm>
            <a:off x="5555785" y="2334807"/>
            <a:ext cx="3518830" cy="2930869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357AE415-44C1-7412-57E1-E66367D0860E}"/>
              </a:ext>
            </a:extLst>
          </p:cNvPr>
          <p:cNvSpPr/>
          <p:nvPr/>
        </p:nvSpPr>
        <p:spPr>
          <a:xfrm>
            <a:off x="1362721" y="2361955"/>
            <a:ext cx="3518830" cy="2930869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30" name="Text 3">
            <a:extLst>
              <a:ext uri="{FF2B5EF4-FFF2-40B4-BE49-F238E27FC236}">
                <a16:creationId xmlns:a16="http://schemas.microsoft.com/office/drawing/2014/main" id="{9F8C530A-08F9-9D3A-44E9-3DC74D32A1F8}"/>
              </a:ext>
            </a:extLst>
          </p:cNvPr>
          <p:cNvSpPr/>
          <p:nvPr/>
        </p:nvSpPr>
        <p:spPr>
          <a:xfrm>
            <a:off x="9844678" y="2878475"/>
            <a:ext cx="3423001" cy="169386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Підвищення цифрової грамотності та культури безпекового поводження в кіберпросторі</a:t>
            </a:r>
            <a:endParaRPr lang="en-US" sz="24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07EDB-5986-A934-D2C5-6FC9F24150BF}"/>
              </a:ext>
            </a:extLst>
          </p:cNvPr>
          <p:cNvSpPr txBox="1"/>
          <p:nvPr/>
        </p:nvSpPr>
        <p:spPr>
          <a:xfrm>
            <a:off x="1458768" y="2673228"/>
            <a:ext cx="32740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Н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адання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практичних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навичок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в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протидії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поширенню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дезінформації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пропаганди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та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мови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ворожнечі</a:t>
            </a:r>
            <a:endParaRPr lang="en-US" sz="24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B47B4B-0A97-EBAF-092D-D435BE03CDA0}"/>
              </a:ext>
            </a:extLst>
          </p:cNvPr>
          <p:cNvSpPr txBox="1"/>
          <p:nvPr/>
        </p:nvSpPr>
        <p:spPr>
          <a:xfrm>
            <a:off x="5735731" y="2663931"/>
            <a:ext cx="31589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П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опуляризація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віртуальних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активів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та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безпечного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поводження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з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ними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розвиток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фінансової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грамотності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молоді</a:t>
            </a:r>
            <a:endParaRPr lang="en-US" sz="24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135F4E3C-2C45-F7FC-1F14-612FDEEC2BF4}"/>
              </a:ext>
            </a:extLst>
          </p:cNvPr>
          <p:cNvGrpSpPr/>
          <p:nvPr/>
        </p:nvGrpSpPr>
        <p:grpSpPr>
          <a:xfrm>
            <a:off x="13447253" y="209299"/>
            <a:ext cx="867850" cy="707886"/>
            <a:chOff x="494871" y="7289208"/>
            <a:chExt cx="867850" cy="70788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5787EF-DF83-5AFD-941D-D3D1FC07A96F}"/>
                </a:ext>
              </a:extLst>
            </p:cNvPr>
            <p:cNvSpPr txBox="1"/>
            <p:nvPr/>
          </p:nvSpPr>
          <p:spPr>
            <a:xfrm>
              <a:off x="494871" y="7289208"/>
              <a:ext cx="61192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uk-UA" sz="4000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4D7FB4-F7A4-9C46-787C-308FEAEC6B61}"/>
                </a:ext>
              </a:extLst>
            </p:cNvPr>
            <p:cNvSpPr txBox="1"/>
            <p:nvPr/>
          </p:nvSpPr>
          <p:spPr>
            <a:xfrm>
              <a:off x="840322" y="7553905"/>
              <a:ext cx="5223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en-US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/</a:t>
              </a:r>
              <a:r>
                <a:rPr lang="uk-UA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12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F01528B-6A73-BC54-E77C-245BF8AD2342}"/>
              </a:ext>
            </a:extLst>
          </p:cNvPr>
          <p:cNvSpPr txBox="1"/>
          <p:nvPr/>
        </p:nvSpPr>
        <p:spPr>
          <a:xfrm>
            <a:off x="840322" y="563242"/>
            <a:ext cx="8806513" cy="934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74" b="1" dirty="0">
                <a:solidFill>
                  <a:srgbClr val="EBB853"/>
                </a:solidFill>
                <a:latin typeface="Arial Nova" panose="020B0504020202020204" pitchFamily="34" charset="0"/>
              </a:rPr>
              <a:t>ДЛЯ ЧОГО ЦЕЙ ПРОЕКТ?</a:t>
            </a:r>
            <a:endParaRPr lang="en-US" sz="5474" b="1" dirty="0">
              <a:solidFill>
                <a:srgbClr val="EBB853"/>
              </a:solidFill>
              <a:latin typeface="Arial Nova" panose="020B0504020202020204" pitchFamily="34" charset="0"/>
            </a:endParaRPr>
          </a:p>
        </p:txBody>
      </p:sp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CC0D1BE6-3BAE-0588-A190-1E47C32194BA}"/>
              </a:ext>
            </a:extLst>
          </p:cNvPr>
          <p:cNvGrpSpPr/>
          <p:nvPr/>
        </p:nvGrpSpPr>
        <p:grpSpPr>
          <a:xfrm>
            <a:off x="9620175" y="7423329"/>
            <a:ext cx="4433728" cy="535808"/>
            <a:chOff x="2954483" y="2048561"/>
            <a:chExt cx="8431006" cy="101887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D24D63C-429E-FBA6-A8FB-FD20812C0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2305" y="2278596"/>
              <a:ext cx="2717800" cy="558800"/>
            </a:xfrm>
            <a:prstGeom prst="rect">
              <a:avLst/>
            </a:prstGeom>
          </p:spPr>
        </p:pic>
        <p:cxnSp>
          <p:nvCxnSpPr>
            <p:cNvPr id="21" name="Прямая соединительная линия 17">
              <a:extLst>
                <a:ext uri="{FF2B5EF4-FFF2-40B4-BE49-F238E27FC236}">
                  <a16:creationId xmlns:a16="http://schemas.microsoft.com/office/drawing/2014/main" id="{6D6EAB71-A1DE-B3DD-DF3F-BB1F16DB14DB}"/>
                </a:ext>
              </a:extLst>
            </p:cNvPr>
            <p:cNvCxnSpPr>
              <a:cxnSpLocks/>
            </p:cNvCxnSpPr>
            <p:nvPr/>
          </p:nvCxnSpPr>
          <p:spPr>
            <a:xfrm>
              <a:off x="8176436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2">
              <a:extLst>
                <a:ext uri="{FF2B5EF4-FFF2-40B4-BE49-F238E27FC236}">
                  <a16:creationId xmlns:a16="http://schemas.microsoft.com/office/drawing/2014/main" id="{07342B06-F653-E36A-1156-7EF9505D0F6B}"/>
                </a:ext>
              </a:extLst>
            </p:cNvPr>
            <p:cNvCxnSpPr>
              <a:cxnSpLocks/>
            </p:cNvCxnSpPr>
            <p:nvPr/>
          </p:nvCxnSpPr>
          <p:spPr>
            <a:xfrm>
              <a:off x="5105974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A07D212E-1F3C-B268-C767-E70E8A7D4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65" b="92137" l="9954" r="89815">
                          <a14:foregroundMark x1="30093" y1="38508" x2="30093" y2="38508"/>
                          <a14:foregroundMark x1="50926" y1="8266" x2="50926" y2="8266"/>
                          <a14:foregroundMark x1="26389" y1="27419" x2="26389" y2="27419"/>
                          <a14:foregroundMark x1="50463" y1="27621" x2="50463" y2="27823"/>
                          <a14:foregroundMark x1="74074" y1="38105" x2="74074" y2="38105"/>
                          <a14:foregroundMark x1="89120" y1="50605" x2="89120" y2="50605"/>
                          <a14:foregroundMark x1="68981" y1="92137" x2="68981" y2="92137"/>
                          <a14:foregroundMark x1="52083" y1="78831" x2="52083" y2="78831"/>
                          <a14:foregroundMark x1="53472" y1="73387" x2="53472" y2="73387"/>
                          <a14:foregroundMark x1="53472" y1="52419" x2="53472" y2="524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98086" y="2048561"/>
              <a:ext cx="887403" cy="101887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32FC851-6D9F-34DC-C2BF-9CC6DDD63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2767" y="2334121"/>
              <a:ext cx="1792659" cy="447751"/>
            </a:xfrm>
            <a:prstGeom prst="rect">
              <a:avLst/>
            </a:prstGeom>
          </p:spPr>
        </p:pic>
        <p:cxnSp>
          <p:nvCxnSpPr>
            <p:cNvPr id="31" name="Прямая соединительная линия 17">
              <a:extLst>
                <a:ext uri="{FF2B5EF4-FFF2-40B4-BE49-F238E27FC236}">
                  <a16:creationId xmlns:a16="http://schemas.microsoft.com/office/drawing/2014/main" id="{B1B82461-7476-F9E4-86A9-EBC198EFF4E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1757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2A0218E-DD5F-BBD7-16F9-478CFBA85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483" y="2113496"/>
              <a:ext cx="1941071" cy="953936"/>
            </a:xfrm>
            <a:prstGeom prst="rect">
              <a:avLst/>
            </a:prstGeom>
          </p:spPr>
        </p:pic>
      </p:grpSp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5FBEF581-2556-4CFC-843E-018679C096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11143">
            <a:off x="15438379" y="3877933"/>
            <a:ext cx="1938811" cy="1989832"/>
          </a:xfrm>
          <a:prstGeom prst="rect">
            <a:avLst/>
          </a:prstGeom>
        </p:spPr>
      </p:pic>
      <p:pic>
        <p:nvPicPr>
          <p:cNvPr id="4" name="Графіка 3">
            <a:extLst>
              <a:ext uri="{FF2B5EF4-FFF2-40B4-BE49-F238E27FC236}">
                <a16:creationId xmlns:a16="http://schemas.microsoft.com/office/drawing/2014/main" id="{168C338E-D0EF-49DB-AC61-95C160CBF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5895" y="5775933"/>
            <a:ext cx="3025954" cy="19649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3">
            <a:extLst>
              <a:ext uri="{FF2B5EF4-FFF2-40B4-BE49-F238E27FC236}">
                <a16:creationId xmlns:a16="http://schemas.microsoft.com/office/drawing/2014/main" id="{596C1170-6539-318F-5471-0A69196DF369}"/>
              </a:ext>
            </a:extLst>
          </p:cNvPr>
          <p:cNvSpPr/>
          <p:nvPr/>
        </p:nvSpPr>
        <p:spPr>
          <a:xfrm>
            <a:off x="7798501" y="3386667"/>
            <a:ext cx="6335706" cy="1319548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3" name="Shape 3">
            <a:extLst>
              <a:ext uri="{FF2B5EF4-FFF2-40B4-BE49-F238E27FC236}">
                <a16:creationId xmlns:a16="http://schemas.microsoft.com/office/drawing/2014/main" id="{E886F76F-6F9F-F5D1-AF40-9A9425DA8E3F}"/>
              </a:ext>
            </a:extLst>
          </p:cNvPr>
          <p:cNvSpPr/>
          <p:nvPr/>
        </p:nvSpPr>
        <p:spPr>
          <a:xfrm>
            <a:off x="7676485" y="1696347"/>
            <a:ext cx="6335706" cy="1319548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5" name="Shape 3">
            <a:extLst>
              <a:ext uri="{FF2B5EF4-FFF2-40B4-BE49-F238E27FC236}">
                <a16:creationId xmlns:a16="http://schemas.microsoft.com/office/drawing/2014/main" id="{D1BB8775-C856-4067-E4F0-A3160D83E34D}"/>
              </a:ext>
            </a:extLst>
          </p:cNvPr>
          <p:cNvSpPr/>
          <p:nvPr/>
        </p:nvSpPr>
        <p:spPr>
          <a:xfrm>
            <a:off x="979493" y="1703871"/>
            <a:ext cx="6335706" cy="1319548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6" name="Shape 3">
            <a:extLst>
              <a:ext uri="{FF2B5EF4-FFF2-40B4-BE49-F238E27FC236}">
                <a16:creationId xmlns:a16="http://schemas.microsoft.com/office/drawing/2014/main" id="{C1FF1C09-CDFA-8F3C-83DD-6CB6212C50F2}"/>
              </a:ext>
            </a:extLst>
          </p:cNvPr>
          <p:cNvSpPr/>
          <p:nvPr/>
        </p:nvSpPr>
        <p:spPr>
          <a:xfrm>
            <a:off x="979431" y="3399860"/>
            <a:ext cx="6335706" cy="1319548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48" name="Shape 3">
            <a:extLst>
              <a:ext uri="{FF2B5EF4-FFF2-40B4-BE49-F238E27FC236}">
                <a16:creationId xmlns:a16="http://schemas.microsoft.com/office/drawing/2014/main" id="{130F37BC-9725-439A-82B6-28438EF6D337}"/>
              </a:ext>
            </a:extLst>
          </p:cNvPr>
          <p:cNvSpPr/>
          <p:nvPr/>
        </p:nvSpPr>
        <p:spPr>
          <a:xfrm>
            <a:off x="3438401" y="5095850"/>
            <a:ext cx="7753473" cy="1319548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7" name="Text 4"/>
          <p:cNvSpPr/>
          <p:nvPr/>
        </p:nvSpPr>
        <p:spPr>
          <a:xfrm>
            <a:off x="2445033" y="2089788"/>
            <a:ext cx="4446157" cy="43434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421"/>
              </a:lnSpc>
              <a:buNone/>
            </a:pPr>
            <a:r>
              <a:rPr lang="uk-UA" sz="40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Г</a:t>
            </a:r>
            <a:r>
              <a:rPr lang="en-US" sz="40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ромадяни України</a:t>
            </a:r>
            <a:endParaRPr lang="en-US" sz="4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091869" y="1928009"/>
            <a:ext cx="5388996" cy="868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Cтуденти </a:t>
            </a:r>
            <a:r>
              <a:rPr lang="uk-UA" sz="40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ЗВО </a:t>
            </a:r>
          </a:p>
          <a:p>
            <a:pPr marL="0" indent="0">
              <a:buNone/>
            </a:pPr>
            <a:r>
              <a:rPr lang="uk-UA" sz="20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будь-якого факультету та спеціальності</a:t>
            </a:r>
            <a:endParaRPr lang="en-US" sz="4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2445033" y="3907185"/>
            <a:ext cx="4230063" cy="43434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421"/>
              </a:lnSpc>
              <a:buNone/>
            </a:pPr>
            <a:r>
              <a:rPr lang="uk-UA" sz="40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Старше </a:t>
            </a:r>
            <a:r>
              <a:rPr lang="en-US" sz="40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  <a:cs typeface="Nunito" pitchFamily="34" charset="-120"/>
              </a:rPr>
              <a:t>18 років</a:t>
            </a:r>
            <a:endParaRPr lang="en-US" sz="4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9171756" y="3607607"/>
            <a:ext cx="4840435" cy="868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626400">
              <a:lnSpc>
                <a:spcPct val="80000"/>
              </a:lnSpc>
            </a:pPr>
            <a:r>
              <a:rPr lang="uk-UA" sz="4000" dirty="0">
                <a:solidFill>
                  <a:schemeClr val="bg1"/>
                </a:solidFill>
                <a:latin typeface="Arial Nova" panose="020B0504020202020204" pitchFamily="34" charset="0"/>
              </a:rPr>
              <a:t>Мають</a:t>
            </a:r>
            <a:r>
              <a:rPr lang="ru-RU" sz="4000" dirty="0">
                <a:solidFill>
                  <a:schemeClr val="bg1"/>
                </a:solidFill>
                <a:latin typeface="Arial Nova" panose="020B0504020202020204" pitchFamily="34" charset="0"/>
              </a:rPr>
              <a:t> доступ до </a:t>
            </a:r>
            <a:r>
              <a:rPr lang="uk-UA" sz="4000" dirty="0">
                <a:solidFill>
                  <a:schemeClr val="bg1"/>
                </a:solidFill>
                <a:latin typeface="Arial Nova" panose="020B0504020202020204" pitchFamily="34" charset="0"/>
              </a:rPr>
              <a:t>мережі</a:t>
            </a:r>
            <a:r>
              <a:rPr lang="ru-RU" sz="4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Arial Nova" panose="020B0504020202020204" pitchFamily="34" charset="0"/>
              </a:rPr>
              <a:t>Інтернет</a:t>
            </a:r>
          </a:p>
        </p:txBody>
      </p:sp>
      <p:sp>
        <p:nvSpPr>
          <p:cNvPr id="18" name="Text 15"/>
          <p:cNvSpPr/>
          <p:nvPr/>
        </p:nvSpPr>
        <p:spPr>
          <a:xfrm>
            <a:off x="1042630" y="6448306"/>
            <a:ext cx="12545139" cy="44481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503"/>
              </a:lnSpc>
              <a:buNone/>
            </a:pPr>
            <a:endParaRPr lang="en-US" sz="2189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05871384-E369-247C-DD80-8AC9B63DB259}"/>
                  </a:ext>
                </a:extLst>
              </p14:cNvPr>
              <p14:cNvContentPartPr/>
              <p14:nvPr/>
            </p14:nvContentPartPr>
            <p14:xfrm>
              <a:off x="763200" y="1592550"/>
              <a:ext cx="4320" cy="36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05871384-E369-247C-DD80-8AC9B63DB2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7080" y="1586430"/>
                <a:ext cx="1656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1849F68E-04CC-9734-8721-F90B7EEF71B0}"/>
                  </a:ext>
                </a:extLst>
              </p14:cNvPr>
              <p14:cNvContentPartPr/>
              <p14:nvPr/>
            </p14:nvContentPartPr>
            <p14:xfrm>
              <a:off x="5387040" y="1961040"/>
              <a:ext cx="3960" cy="396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1849F68E-04CC-9734-8721-F90B7EEF71B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80920" y="1954920"/>
                <a:ext cx="16200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012FF9FF-97C4-40B4-88CB-C91713F49DF0}"/>
                  </a:ext>
                </a:extLst>
              </p14:cNvPr>
              <p14:cNvContentPartPr/>
              <p14:nvPr/>
            </p14:nvContentPartPr>
            <p14:xfrm>
              <a:off x="3352680" y="1888470"/>
              <a:ext cx="360" cy="360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012FF9FF-97C4-40B4-88CB-C91713F49DF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46560" y="188235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39488F07-63C4-02B8-983F-E47DFA3DD6B5}"/>
                  </a:ext>
                </a:extLst>
              </p14:cNvPr>
              <p14:cNvContentPartPr/>
              <p14:nvPr/>
            </p14:nvContentPartPr>
            <p14:xfrm>
              <a:off x="3608280" y="1998480"/>
              <a:ext cx="3960" cy="3960"/>
            </p14:xfrm>
          </p:contentPart>
        </mc:Choice>
        <mc:Fallback xmlns=""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39488F07-63C4-02B8-983F-E47DFA3DD6B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99640" y="1944840"/>
                <a:ext cx="21600" cy="111600"/>
              </a:xfrm>
              <a:prstGeom prst="rect">
                <a:avLst/>
              </a:prstGeom>
            </p:spPr>
          </p:pic>
        </mc:Fallback>
      </mc:AlternateContent>
      <p:pic>
        <p:nvPicPr>
          <p:cNvPr id="62" name="Рисунок 61" descr="Изображение выглядит как графическая встав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0B9E525-6BB1-D36D-5AF3-9AA1FD4219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2088" y="3572632"/>
            <a:ext cx="967664" cy="967664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дизайн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DD92CE09-0082-2AE4-1EF4-47AFCA8B59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32087" y="1875070"/>
            <a:ext cx="967665" cy="967665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г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3C96C1C0-DBDC-1F2A-396F-8E15320422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0816" y="1875070"/>
            <a:ext cx="967664" cy="96766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DA5D9A3-000D-3901-5EB5-E949748B7A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4066" y="3572632"/>
            <a:ext cx="967664" cy="967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AF2BC2-D958-819E-223A-1849710925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37441" y="668397"/>
            <a:ext cx="920713" cy="10105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FB744B-343F-F0A0-8B6F-7A88FE9C9DB5}"/>
              </a:ext>
            </a:extLst>
          </p:cNvPr>
          <p:cNvSpPr txBox="1"/>
          <p:nvPr/>
        </p:nvSpPr>
        <p:spPr>
          <a:xfrm>
            <a:off x="840322" y="610132"/>
            <a:ext cx="412914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lnSpc>
                <a:spcPts val="6842"/>
              </a:lnSpc>
              <a:buNone/>
            </a:pPr>
            <a:r>
              <a:rPr lang="en-US" sz="5474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Arial Black" panose="020B0604020202020204" pitchFamily="34" charset="0"/>
              </a:rPr>
              <a:t>ДЛЯ </a:t>
            </a:r>
            <a:r>
              <a:rPr lang="uk-UA" sz="5474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Arial Black" panose="020B0604020202020204" pitchFamily="34" charset="0"/>
              </a:rPr>
              <a:t>КОГО</a:t>
            </a:r>
            <a:r>
              <a:rPr lang="en-US" sz="5474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Arial Black" panose="020B0604020202020204" pitchFamily="34" charset="0"/>
              </a:rPr>
              <a:t>?</a:t>
            </a:r>
            <a:endParaRPr lang="en-US" sz="5474" b="1" dirty="0">
              <a:solidFill>
                <a:srgbClr val="EBB853"/>
              </a:solidFill>
              <a:latin typeface="Arial Nova" panose="020B05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4973FDDC-45CD-94E4-F83B-D896B1AE46E0}"/>
              </a:ext>
            </a:extLst>
          </p:cNvPr>
          <p:cNvGrpSpPr/>
          <p:nvPr/>
        </p:nvGrpSpPr>
        <p:grpSpPr>
          <a:xfrm>
            <a:off x="13447253" y="209299"/>
            <a:ext cx="867850" cy="707886"/>
            <a:chOff x="494871" y="7289208"/>
            <a:chExt cx="867850" cy="7078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715AD6-3746-4CC7-AC80-A5EA02C72326}"/>
                </a:ext>
              </a:extLst>
            </p:cNvPr>
            <p:cNvSpPr txBox="1"/>
            <p:nvPr/>
          </p:nvSpPr>
          <p:spPr>
            <a:xfrm>
              <a:off x="494871" y="7289208"/>
              <a:ext cx="61192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uk-UA" sz="4000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D49DA2-8E57-C4AC-A389-FB348CEE89EC}"/>
                </a:ext>
              </a:extLst>
            </p:cNvPr>
            <p:cNvSpPr txBox="1"/>
            <p:nvPr/>
          </p:nvSpPr>
          <p:spPr>
            <a:xfrm>
              <a:off x="840322" y="7553905"/>
              <a:ext cx="5223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en-US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/</a:t>
              </a:r>
              <a:r>
                <a:rPr lang="uk-UA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12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65B2948-D1C9-E019-37DD-8ED481B4672B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0779" b="84804"/>
          <a:stretch/>
        </p:blipFill>
        <p:spPr>
          <a:xfrm>
            <a:off x="11792809" y="5790113"/>
            <a:ext cx="1581750" cy="1250569"/>
          </a:xfrm>
          <a:prstGeom prst="rect">
            <a:avLst/>
          </a:prstGeom>
        </p:spPr>
      </p:pic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D25233E3-12F5-4869-9FC4-DB8708A3794D}"/>
              </a:ext>
            </a:extLst>
          </p:cNvPr>
          <p:cNvGrpSpPr/>
          <p:nvPr/>
        </p:nvGrpSpPr>
        <p:grpSpPr>
          <a:xfrm rot="5400000">
            <a:off x="12204799" y="5592766"/>
            <a:ext cx="1999274" cy="1490784"/>
            <a:chOff x="2276321" y="6259627"/>
            <a:chExt cx="1999274" cy="149078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BBCB2A8B-EF37-8230-E95F-785078381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80779" b="84804"/>
            <a:stretch/>
          </p:blipFill>
          <p:spPr>
            <a:xfrm>
              <a:off x="2276321" y="6259627"/>
              <a:ext cx="1581750" cy="1250569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DBC7667-5CE0-BF65-AF5B-AD976D42D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80779" b="84804"/>
            <a:stretch/>
          </p:blipFill>
          <p:spPr>
            <a:xfrm>
              <a:off x="2693845" y="6499842"/>
              <a:ext cx="1581750" cy="1250569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A23CFD2-1152-1158-A5F7-37C35D19DCD7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0779" b="84804"/>
          <a:stretch/>
        </p:blipFill>
        <p:spPr>
          <a:xfrm>
            <a:off x="12930409" y="4731615"/>
            <a:ext cx="1581750" cy="1250569"/>
          </a:xfrm>
          <a:prstGeom prst="rect">
            <a:avLst/>
          </a:prstGeom>
        </p:spPr>
      </p:pic>
      <p:sp>
        <p:nvSpPr>
          <p:cNvPr id="40" name="Text 14">
            <a:extLst>
              <a:ext uri="{FF2B5EF4-FFF2-40B4-BE49-F238E27FC236}">
                <a16:creationId xmlns:a16="http://schemas.microsoft.com/office/drawing/2014/main" id="{2CA73B69-FCB3-463B-BAFA-12919156B81D}"/>
              </a:ext>
            </a:extLst>
          </p:cNvPr>
          <p:cNvSpPr/>
          <p:nvPr/>
        </p:nvSpPr>
        <p:spPr>
          <a:xfrm>
            <a:off x="4576796" y="5279421"/>
            <a:ext cx="6791913" cy="868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626400">
              <a:lnSpc>
                <a:spcPct val="80000"/>
              </a:lnSpc>
            </a:pPr>
            <a:r>
              <a:rPr lang="uk-UA" sz="4000" dirty="0">
                <a:solidFill>
                  <a:schemeClr val="bg1"/>
                </a:solidFill>
                <a:latin typeface="Arial Nova" panose="020B0504020202020204" pitchFamily="34" charset="0"/>
              </a:rPr>
              <a:t>Пройшли</a:t>
            </a:r>
            <a:r>
              <a:rPr lang="ru-RU" sz="4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Arial Nova" panose="020B0504020202020204" pitchFamily="34" charset="0"/>
              </a:rPr>
              <a:t>верифікацію</a:t>
            </a:r>
            <a:r>
              <a:rPr lang="ru-RU" sz="4000" dirty="0">
                <a:solidFill>
                  <a:schemeClr val="bg1"/>
                </a:solidFill>
                <a:latin typeface="Arial Nova" panose="020B0504020202020204" pitchFamily="34" charset="0"/>
              </a:rPr>
              <a:t> на </a:t>
            </a:r>
            <a:r>
              <a:rPr lang="uk-UA" sz="4000" dirty="0">
                <a:solidFill>
                  <a:schemeClr val="bg1"/>
                </a:solidFill>
                <a:latin typeface="Arial Nova" panose="020B0504020202020204" pitchFamily="34" charset="0"/>
              </a:rPr>
              <a:t>платформі</a:t>
            </a:r>
            <a:r>
              <a:rPr lang="ru-RU" sz="4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en-CA" sz="4000" dirty="0" err="1">
                <a:solidFill>
                  <a:schemeClr val="bg1"/>
                </a:solidFill>
                <a:latin typeface="Arial Nova" panose="020B0504020202020204" pitchFamily="34" charset="0"/>
              </a:rPr>
              <a:t>Binance</a:t>
            </a:r>
            <a:endParaRPr lang="en-CA" sz="4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24" name="Графіка 23">
            <a:extLst>
              <a:ext uri="{FF2B5EF4-FFF2-40B4-BE49-F238E27FC236}">
                <a16:creationId xmlns:a16="http://schemas.microsoft.com/office/drawing/2014/main" id="{4AE75DE3-9B1A-4ADC-82E5-14CEC84790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08280" y="5333589"/>
            <a:ext cx="868681" cy="868681"/>
          </a:xfrm>
          <a:prstGeom prst="rect">
            <a:avLst/>
          </a:prstGeom>
        </p:spPr>
      </p:pic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FFFB3F4D-E27F-4CD2-A82C-DE82A1DA1B55}"/>
              </a:ext>
            </a:extLst>
          </p:cNvPr>
          <p:cNvGrpSpPr/>
          <p:nvPr/>
        </p:nvGrpSpPr>
        <p:grpSpPr>
          <a:xfrm>
            <a:off x="9620175" y="7423329"/>
            <a:ext cx="4433728" cy="535808"/>
            <a:chOff x="2954483" y="2048561"/>
            <a:chExt cx="8431006" cy="1018871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1EC883C-A645-44CD-8334-F570D9BFC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282305" y="2278596"/>
              <a:ext cx="2717800" cy="558800"/>
            </a:xfrm>
            <a:prstGeom prst="rect">
              <a:avLst/>
            </a:prstGeom>
          </p:spPr>
        </p:pic>
        <p:cxnSp>
          <p:nvCxnSpPr>
            <p:cNvPr id="50" name="Прямая соединительная линия 17">
              <a:extLst>
                <a:ext uri="{FF2B5EF4-FFF2-40B4-BE49-F238E27FC236}">
                  <a16:creationId xmlns:a16="http://schemas.microsoft.com/office/drawing/2014/main" id="{2672B65C-ACC0-4A45-8F96-5A1FEE4CEA5A}"/>
                </a:ext>
              </a:extLst>
            </p:cNvPr>
            <p:cNvCxnSpPr>
              <a:cxnSpLocks/>
            </p:cNvCxnSpPr>
            <p:nvPr/>
          </p:nvCxnSpPr>
          <p:spPr>
            <a:xfrm>
              <a:off x="8176436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22">
              <a:extLst>
                <a:ext uri="{FF2B5EF4-FFF2-40B4-BE49-F238E27FC236}">
                  <a16:creationId xmlns:a16="http://schemas.microsoft.com/office/drawing/2014/main" id="{40F6EAB7-0446-4544-851E-8022EC1E82A2}"/>
                </a:ext>
              </a:extLst>
            </p:cNvPr>
            <p:cNvCxnSpPr>
              <a:cxnSpLocks/>
            </p:cNvCxnSpPr>
            <p:nvPr/>
          </p:nvCxnSpPr>
          <p:spPr>
            <a:xfrm>
              <a:off x="5105974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83378CC-5D9B-4473-9D3E-2255258C3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065" b="92137" l="9954" r="89815">
                          <a14:foregroundMark x1="30093" y1="38508" x2="30093" y2="38508"/>
                          <a14:foregroundMark x1="50926" y1="8266" x2="50926" y2="8266"/>
                          <a14:foregroundMark x1="26389" y1="27419" x2="26389" y2="27419"/>
                          <a14:foregroundMark x1="50463" y1="27621" x2="50463" y2="27823"/>
                          <a14:foregroundMark x1="74074" y1="38105" x2="74074" y2="38105"/>
                          <a14:foregroundMark x1="89120" y1="50605" x2="89120" y2="50605"/>
                          <a14:foregroundMark x1="68981" y1="92137" x2="68981" y2="92137"/>
                          <a14:foregroundMark x1="52083" y1="78831" x2="52083" y2="78831"/>
                          <a14:foregroundMark x1="53472" y1="73387" x2="53472" y2="73387"/>
                          <a14:foregroundMark x1="53472" y1="52419" x2="53472" y2="524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98086" y="2048561"/>
              <a:ext cx="887403" cy="1018870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6991C57-4CD1-4230-9A17-F4EEDB011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352767" y="2334121"/>
              <a:ext cx="1792659" cy="447751"/>
            </a:xfrm>
            <a:prstGeom prst="rect">
              <a:avLst/>
            </a:prstGeom>
          </p:spPr>
        </p:pic>
        <p:cxnSp>
          <p:nvCxnSpPr>
            <p:cNvPr id="54" name="Прямая соединительная линия 17">
              <a:extLst>
                <a:ext uri="{FF2B5EF4-FFF2-40B4-BE49-F238E27FC236}">
                  <a16:creationId xmlns:a16="http://schemas.microsoft.com/office/drawing/2014/main" id="{AC47DE9C-F94B-4B3E-A563-954BFE09679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1757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8F2C9D24-E530-4DDC-AB3B-0A2472A0E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483" y="2113496"/>
              <a:ext cx="1941071" cy="9539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3">
            <a:extLst>
              <a:ext uri="{FF2B5EF4-FFF2-40B4-BE49-F238E27FC236}">
                <a16:creationId xmlns:a16="http://schemas.microsoft.com/office/drawing/2014/main" id="{A68B2D65-7B2B-414D-BD7D-DC2C3E498FBF}"/>
              </a:ext>
            </a:extLst>
          </p:cNvPr>
          <p:cNvSpPr/>
          <p:nvPr/>
        </p:nvSpPr>
        <p:spPr>
          <a:xfrm>
            <a:off x="9244218" y="1640648"/>
            <a:ext cx="5214731" cy="1499333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71" name="Shape 3">
            <a:extLst>
              <a:ext uri="{FF2B5EF4-FFF2-40B4-BE49-F238E27FC236}">
                <a16:creationId xmlns:a16="http://schemas.microsoft.com/office/drawing/2014/main" id="{F288614E-1089-450A-AD3C-74F29F88E0A0}"/>
              </a:ext>
            </a:extLst>
          </p:cNvPr>
          <p:cNvSpPr/>
          <p:nvPr/>
        </p:nvSpPr>
        <p:spPr>
          <a:xfrm>
            <a:off x="9244218" y="3236577"/>
            <a:ext cx="5214731" cy="1499333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72" name="Shape 3">
            <a:extLst>
              <a:ext uri="{FF2B5EF4-FFF2-40B4-BE49-F238E27FC236}">
                <a16:creationId xmlns:a16="http://schemas.microsoft.com/office/drawing/2014/main" id="{590DDE84-ADB8-4698-A3DE-CE99E77DEB35}"/>
              </a:ext>
            </a:extLst>
          </p:cNvPr>
          <p:cNvSpPr/>
          <p:nvPr/>
        </p:nvSpPr>
        <p:spPr>
          <a:xfrm>
            <a:off x="9244218" y="5043253"/>
            <a:ext cx="5214731" cy="1499333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67" name="Shape 3">
            <a:extLst>
              <a:ext uri="{FF2B5EF4-FFF2-40B4-BE49-F238E27FC236}">
                <a16:creationId xmlns:a16="http://schemas.microsoft.com/office/drawing/2014/main" id="{AB307D49-BB0F-4D9F-A8D6-BB843B2B3E3E}"/>
              </a:ext>
            </a:extLst>
          </p:cNvPr>
          <p:cNvSpPr/>
          <p:nvPr/>
        </p:nvSpPr>
        <p:spPr>
          <a:xfrm>
            <a:off x="2100469" y="3276733"/>
            <a:ext cx="5214731" cy="1499333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69" name="Shape 3">
            <a:extLst>
              <a:ext uri="{FF2B5EF4-FFF2-40B4-BE49-F238E27FC236}">
                <a16:creationId xmlns:a16="http://schemas.microsoft.com/office/drawing/2014/main" id="{CD2D03A1-CEC0-4665-9F8C-0BA028B0465F}"/>
              </a:ext>
            </a:extLst>
          </p:cNvPr>
          <p:cNvSpPr/>
          <p:nvPr/>
        </p:nvSpPr>
        <p:spPr>
          <a:xfrm>
            <a:off x="2106818" y="1647796"/>
            <a:ext cx="5214731" cy="1499333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57" name="Shape 3">
            <a:extLst>
              <a:ext uri="{FF2B5EF4-FFF2-40B4-BE49-F238E27FC236}">
                <a16:creationId xmlns:a16="http://schemas.microsoft.com/office/drawing/2014/main" id="{1ACE5A93-0F03-48A9-BD44-FC79974FDF8E}"/>
              </a:ext>
            </a:extLst>
          </p:cNvPr>
          <p:cNvSpPr/>
          <p:nvPr/>
        </p:nvSpPr>
        <p:spPr>
          <a:xfrm>
            <a:off x="2100469" y="5116737"/>
            <a:ext cx="5214731" cy="1499333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AF2BC2-D958-819E-223A-184971092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941" y="1359199"/>
            <a:ext cx="920713" cy="10105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FB744B-343F-F0A0-8B6F-7A88FE9C9DB5}"/>
              </a:ext>
            </a:extLst>
          </p:cNvPr>
          <p:cNvSpPr txBox="1"/>
          <p:nvPr/>
        </p:nvSpPr>
        <p:spPr>
          <a:xfrm>
            <a:off x="840322" y="516142"/>
            <a:ext cx="10666959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lnSpc>
                <a:spcPts val="6842"/>
              </a:lnSpc>
              <a:buNone/>
            </a:pPr>
            <a:r>
              <a:rPr lang="uk-UA" sz="5474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Arial Black" panose="020B0604020202020204" pitchFamily="34" charset="0"/>
              </a:rPr>
              <a:t>ЧОМУ ВАРТО ВЗЯТИ УЧАСТЬ</a:t>
            </a:r>
            <a:r>
              <a:rPr lang="en-US" sz="5474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Arial Black" panose="020B0604020202020204" pitchFamily="34" charset="0"/>
              </a:rPr>
              <a:t>?</a:t>
            </a:r>
            <a:endParaRPr lang="en-US" sz="5474" b="1" dirty="0">
              <a:solidFill>
                <a:srgbClr val="EBB853"/>
              </a:solidFill>
              <a:latin typeface="Arial Nova" panose="020B05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4973FDDC-45CD-94E4-F83B-D896B1AE46E0}"/>
              </a:ext>
            </a:extLst>
          </p:cNvPr>
          <p:cNvGrpSpPr/>
          <p:nvPr/>
        </p:nvGrpSpPr>
        <p:grpSpPr>
          <a:xfrm>
            <a:off x="13447253" y="209299"/>
            <a:ext cx="867850" cy="707886"/>
            <a:chOff x="494871" y="7289208"/>
            <a:chExt cx="867850" cy="7078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715AD6-3746-4CC7-AC80-A5EA02C72326}"/>
                </a:ext>
              </a:extLst>
            </p:cNvPr>
            <p:cNvSpPr txBox="1"/>
            <p:nvPr/>
          </p:nvSpPr>
          <p:spPr>
            <a:xfrm>
              <a:off x="494871" y="7289208"/>
              <a:ext cx="61192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uk-UA" sz="4000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5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D49DA2-8E57-C4AC-A389-FB348CEE89EC}"/>
                </a:ext>
              </a:extLst>
            </p:cNvPr>
            <p:cNvSpPr txBox="1"/>
            <p:nvPr/>
          </p:nvSpPr>
          <p:spPr>
            <a:xfrm>
              <a:off x="840322" y="7553905"/>
              <a:ext cx="5223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en-US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/</a:t>
              </a:r>
              <a:r>
                <a:rPr lang="uk-UA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12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FFFB3F4D-E27F-4CD2-A82C-DE82A1DA1B55}"/>
              </a:ext>
            </a:extLst>
          </p:cNvPr>
          <p:cNvGrpSpPr/>
          <p:nvPr/>
        </p:nvGrpSpPr>
        <p:grpSpPr>
          <a:xfrm>
            <a:off x="9620175" y="7423329"/>
            <a:ext cx="4433728" cy="535808"/>
            <a:chOff x="2954483" y="2048561"/>
            <a:chExt cx="8431006" cy="1018871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1EC883C-A645-44CD-8334-F570D9BFC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2305" y="2278596"/>
              <a:ext cx="2717800" cy="558800"/>
            </a:xfrm>
            <a:prstGeom prst="rect">
              <a:avLst/>
            </a:prstGeom>
          </p:spPr>
        </p:pic>
        <p:cxnSp>
          <p:nvCxnSpPr>
            <p:cNvPr id="50" name="Прямая соединительная линия 17">
              <a:extLst>
                <a:ext uri="{FF2B5EF4-FFF2-40B4-BE49-F238E27FC236}">
                  <a16:creationId xmlns:a16="http://schemas.microsoft.com/office/drawing/2014/main" id="{2672B65C-ACC0-4A45-8F96-5A1FEE4CEA5A}"/>
                </a:ext>
              </a:extLst>
            </p:cNvPr>
            <p:cNvCxnSpPr>
              <a:cxnSpLocks/>
            </p:cNvCxnSpPr>
            <p:nvPr/>
          </p:nvCxnSpPr>
          <p:spPr>
            <a:xfrm>
              <a:off x="8176436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22">
              <a:extLst>
                <a:ext uri="{FF2B5EF4-FFF2-40B4-BE49-F238E27FC236}">
                  <a16:creationId xmlns:a16="http://schemas.microsoft.com/office/drawing/2014/main" id="{40F6EAB7-0446-4544-851E-8022EC1E82A2}"/>
                </a:ext>
              </a:extLst>
            </p:cNvPr>
            <p:cNvCxnSpPr>
              <a:cxnSpLocks/>
            </p:cNvCxnSpPr>
            <p:nvPr/>
          </p:nvCxnSpPr>
          <p:spPr>
            <a:xfrm>
              <a:off x="5105974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83378CC-5D9B-4473-9D3E-2255258C3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065" b="92137" l="9954" r="89815">
                          <a14:foregroundMark x1="30093" y1="38508" x2="30093" y2="38508"/>
                          <a14:foregroundMark x1="50926" y1="8266" x2="50926" y2="8266"/>
                          <a14:foregroundMark x1="26389" y1="27419" x2="26389" y2="27419"/>
                          <a14:foregroundMark x1="50463" y1="27621" x2="50463" y2="27823"/>
                          <a14:foregroundMark x1="74074" y1="38105" x2="74074" y2="38105"/>
                          <a14:foregroundMark x1="89120" y1="50605" x2="89120" y2="50605"/>
                          <a14:foregroundMark x1="68981" y1="92137" x2="68981" y2="92137"/>
                          <a14:foregroundMark x1="52083" y1="78831" x2="52083" y2="78831"/>
                          <a14:foregroundMark x1="53472" y1="73387" x2="53472" y2="73387"/>
                          <a14:foregroundMark x1="53472" y1="52419" x2="53472" y2="524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98086" y="2048561"/>
              <a:ext cx="887403" cy="1018870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6991C57-4CD1-4230-9A17-F4EEDB011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52767" y="2334121"/>
              <a:ext cx="1792659" cy="447751"/>
            </a:xfrm>
            <a:prstGeom prst="rect">
              <a:avLst/>
            </a:prstGeom>
          </p:spPr>
        </p:pic>
        <p:cxnSp>
          <p:nvCxnSpPr>
            <p:cNvPr id="54" name="Прямая соединительная линия 17">
              <a:extLst>
                <a:ext uri="{FF2B5EF4-FFF2-40B4-BE49-F238E27FC236}">
                  <a16:creationId xmlns:a16="http://schemas.microsoft.com/office/drawing/2014/main" id="{AC47DE9C-F94B-4B3E-A563-954BFE09679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1757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8F2C9D24-E530-4DDC-AB3B-0A2472A0E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483" y="2113496"/>
              <a:ext cx="1941071" cy="953936"/>
            </a:xfrm>
            <a:prstGeom prst="rect">
              <a:avLst/>
            </a:prstGeom>
          </p:spPr>
        </p:pic>
      </p:grpSp>
      <p:pic>
        <p:nvPicPr>
          <p:cNvPr id="4" name="Графіка 3">
            <a:extLst>
              <a:ext uri="{FF2B5EF4-FFF2-40B4-BE49-F238E27FC236}">
                <a16:creationId xmlns:a16="http://schemas.microsoft.com/office/drawing/2014/main" id="{2DF43A68-CDC6-4008-B3FF-7AF6AE8148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0928" y="3134357"/>
            <a:ext cx="1597258" cy="1597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BCEE8C-0A0E-4C14-AB86-4F25CFB3456E}"/>
              </a:ext>
            </a:extLst>
          </p:cNvPr>
          <p:cNvSpPr txBox="1"/>
          <p:nvPr/>
        </p:nvSpPr>
        <p:spPr>
          <a:xfrm>
            <a:off x="2339284" y="2075949"/>
            <a:ext cx="473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EBB853"/>
                </a:solidFill>
                <a:latin typeface="Arial Nova" panose="020B0504020202020204" pitchFamily="34" charset="0"/>
              </a:rPr>
              <a:t>Заявити</a:t>
            </a:r>
            <a:r>
              <a:rPr lang="ru-RU" sz="2000" b="1" dirty="0">
                <a:solidFill>
                  <a:srgbClr val="EBB853"/>
                </a:solidFill>
                <a:latin typeface="Arial Nova" panose="020B0504020202020204" pitchFamily="34" charset="0"/>
              </a:rPr>
              <a:t> про себе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, показавши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свої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таланти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та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креативність</a:t>
            </a:r>
            <a:endParaRPr lang="uk-UA" sz="2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599BD8-159B-469F-9C7C-17733DB6ABF2}"/>
              </a:ext>
            </a:extLst>
          </p:cNvPr>
          <p:cNvSpPr txBox="1"/>
          <p:nvPr/>
        </p:nvSpPr>
        <p:spPr>
          <a:xfrm>
            <a:off x="2106818" y="3525975"/>
            <a:ext cx="5478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EBB853"/>
                </a:solidFill>
                <a:latin typeface="Arial Nova" panose="020B0504020202020204" pitchFamily="34" charset="0"/>
              </a:rPr>
              <a:t>Отримати</a:t>
            </a:r>
            <a:r>
              <a:rPr lang="ru-RU" sz="2000" b="1" dirty="0">
                <a:solidFill>
                  <a:srgbClr val="EBB853"/>
                </a:solidFill>
                <a:latin typeface="Arial Nova" panose="020B0504020202020204" pitchFamily="34" charset="0"/>
              </a:rPr>
              <a:t> </a:t>
            </a:r>
            <a:r>
              <a:rPr lang="ru-RU" sz="2000" b="1" dirty="0" err="1">
                <a:solidFill>
                  <a:srgbClr val="EBB853"/>
                </a:solidFill>
                <a:latin typeface="Arial Nova" panose="020B0504020202020204" pitchFamily="34" charset="0"/>
              </a:rPr>
              <a:t>грошовий</a:t>
            </a:r>
            <a:r>
              <a:rPr lang="ru-RU" sz="2000" b="1" dirty="0">
                <a:solidFill>
                  <a:srgbClr val="EBB853"/>
                </a:solidFill>
                <a:latin typeface="Arial Nova" panose="020B0504020202020204" pitchFamily="34" charset="0"/>
              </a:rPr>
              <a:t> приз,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який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допоможе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реалізувати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ідеї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або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стане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приємним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бонусом до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студентського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життя</a:t>
            </a:r>
            <a:endParaRPr lang="uk-UA" sz="2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EFA8A8A-93AA-4D93-886F-0D27E3C0EE25}"/>
              </a:ext>
            </a:extLst>
          </p:cNvPr>
          <p:cNvSpPr txBox="1"/>
          <p:nvPr/>
        </p:nvSpPr>
        <p:spPr>
          <a:xfrm>
            <a:off x="2205934" y="5204683"/>
            <a:ext cx="5016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EBB853"/>
                </a:solidFill>
                <a:latin typeface="Arial Nova" panose="020B0504020202020204" pitchFamily="34" charset="0"/>
              </a:rPr>
              <a:t>Відправитися</a:t>
            </a:r>
            <a:r>
              <a:rPr lang="ru-RU" sz="2000" b="1" dirty="0">
                <a:solidFill>
                  <a:srgbClr val="EBB853"/>
                </a:solidFill>
                <a:latin typeface="Arial Nova" panose="020B0504020202020204" pitchFamily="34" charset="0"/>
              </a:rPr>
              <a:t> у </a:t>
            </a:r>
            <a:r>
              <a:rPr lang="ru-RU" sz="2000" b="1" dirty="0" err="1">
                <a:solidFill>
                  <a:srgbClr val="EBB853"/>
                </a:solidFill>
                <a:latin typeface="Arial Nova" panose="020B0504020202020204" pitchFamily="34" charset="0"/>
              </a:rPr>
              <a:t>Карпати</a:t>
            </a:r>
            <a:r>
              <a:rPr lang="ru-RU" sz="2000" b="1" dirty="0">
                <a:solidFill>
                  <a:srgbClr val="EBB853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—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казковий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куточок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України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, де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чекає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незабутня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пригода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свіже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повітря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та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неймовірні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краєвиди</a:t>
            </a:r>
            <a:endParaRPr lang="uk-UA" sz="2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9" name="Графіка 8">
            <a:extLst>
              <a:ext uri="{FF2B5EF4-FFF2-40B4-BE49-F238E27FC236}">
                <a16:creationId xmlns:a16="http://schemas.microsoft.com/office/drawing/2014/main" id="{FC2288A2-9AE0-442B-B409-8E89C35228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54734" y="3178808"/>
            <a:ext cx="1606132" cy="159725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986CAE2-74FF-4D3B-9037-E1EDE510FF7B}"/>
              </a:ext>
            </a:extLst>
          </p:cNvPr>
          <p:cNvSpPr txBox="1"/>
          <p:nvPr/>
        </p:nvSpPr>
        <p:spPr>
          <a:xfrm>
            <a:off x="9347674" y="2036371"/>
            <a:ext cx="521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EBB853"/>
                </a:solidFill>
                <a:latin typeface="Arial Nova" panose="020B0504020202020204" pitchFamily="34" charset="0"/>
              </a:rPr>
              <a:t>Шанс </a:t>
            </a:r>
            <a:r>
              <a:rPr lang="ru-RU" sz="2000" b="1" dirty="0" err="1">
                <a:solidFill>
                  <a:srgbClr val="EBB853"/>
                </a:solidFill>
                <a:latin typeface="Arial Nova" panose="020B0504020202020204" pitchFamily="34" charset="0"/>
              </a:rPr>
              <a:t>зробити</a:t>
            </a:r>
            <a:r>
              <a:rPr lang="ru-RU" sz="2000" b="1" dirty="0">
                <a:solidFill>
                  <a:srgbClr val="EBB853"/>
                </a:solidFill>
                <a:latin typeface="Arial Nova" panose="020B0504020202020204" pitchFamily="34" charset="0"/>
              </a:rPr>
              <a:t> </a:t>
            </a:r>
            <a:r>
              <a:rPr lang="ru-RU" sz="2000" b="1" dirty="0" err="1">
                <a:solidFill>
                  <a:srgbClr val="EBB853"/>
                </a:solidFill>
                <a:latin typeface="Arial Nova" panose="020B0504020202020204" pitchFamily="34" charset="0"/>
              </a:rPr>
              <a:t>крок</a:t>
            </a:r>
            <a:r>
              <a:rPr lang="ru-RU" sz="2000" b="1" dirty="0">
                <a:solidFill>
                  <a:srgbClr val="EBB853"/>
                </a:solidFill>
                <a:latin typeface="Arial Nova" panose="020B0504020202020204" pitchFamily="34" charset="0"/>
              </a:rPr>
              <a:t> до </a:t>
            </a:r>
            <a:r>
              <a:rPr lang="ru-RU" sz="2000" b="1" dirty="0" err="1">
                <a:solidFill>
                  <a:srgbClr val="EBB853"/>
                </a:solidFill>
                <a:latin typeface="Arial Nova" panose="020B0504020202020204" pitchFamily="34" charset="0"/>
              </a:rPr>
              <a:t>успіху</a:t>
            </a:r>
            <a:r>
              <a:rPr lang="ru-RU" sz="2000" b="1" dirty="0">
                <a:solidFill>
                  <a:srgbClr val="EBB853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та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розширити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свої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горизонти</a:t>
            </a:r>
            <a:endParaRPr lang="uk-UA" sz="2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590B09A-DA48-454E-B0EA-5A81DD668719}"/>
              </a:ext>
            </a:extLst>
          </p:cNvPr>
          <p:cNvSpPr txBox="1"/>
          <p:nvPr/>
        </p:nvSpPr>
        <p:spPr>
          <a:xfrm>
            <a:off x="9415671" y="3567274"/>
            <a:ext cx="521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EBB853"/>
                </a:solidFill>
                <a:latin typeface="Arial Nova" panose="020B0504020202020204" pitchFamily="34" charset="0"/>
              </a:rPr>
              <a:t>Безцінний</a:t>
            </a:r>
            <a:r>
              <a:rPr lang="ru-RU" sz="2000" b="1" dirty="0">
                <a:solidFill>
                  <a:srgbClr val="EBB853"/>
                </a:solidFill>
                <a:latin typeface="Arial Nova" panose="020B0504020202020204" pitchFamily="34" charset="0"/>
              </a:rPr>
              <a:t> </a:t>
            </a:r>
            <a:r>
              <a:rPr lang="ru-RU" sz="2000" b="1" dirty="0" err="1">
                <a:solidFill>
                  <a:srgbClr val="EBB853"/>
                </a:solidFill>
                <a:latin typeface="Arial Nova" panose="020B0504020202020204" pitchFamily="34" charset="0"/>
              </a:rPr>
              <a:t>досвід</a:t>
            </a:r>
            <a:r>
              <a:rPr lang="ru-RU" sz="2000" b="1" dirty="0">
                <a:solidFill>
                  <a:srgbClr val="EBB853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та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натхнення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для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майбутніх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перемог</a:t>
            </a:r>
            <a:endParaRPr lang="uk-UA" sz="2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8215CF1-E50B-4561-B18C-883FBB523D49}"/>
              </a:ext>
            </a:extLst>
          </p:cNvPr>
          <p:cNvSpPr txBox="1"/>
          <p:nvPr/>
        </p:nvSpPr>
        <p:spPr>
          <a:xfrm>
            <a:off x="9415670" y="5229793"/>
            <a:ext cx="5214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Конкурс </a:t>
            </a:r>
            <a:r>
              <a:rPr lang="ru-RU" sz="2000" b="1" dirty="0" err="1">
                <a:solidFill>
                  <a:srgbClr val="EBB853"/>
                </a:solidFill>
                <a:latin typeface="Arial Nova" panose="020B0504020202020204" pitchFamily="34" charset="0"/>
              </a:rPr>
              <a:t>відкритий</a:t>
            </a:r>
            <a:r>
              <a:rPr lang="ru-RU" sz="2000" b="1" dirty="0">
                <a:solidFill>
                  <a:srgbClr val="EBB853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для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всіх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амбіційних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студентів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незалежно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від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напрямку</a:t>
            </a:r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навчання</a:t>
            </a:r>
            <a:endParaRPr lang="uk-UA" sz="2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650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7"/>
          <p:cNvSpPr/>
          <p:nvPr/>
        </p:nvSpPr>
        <p:spPr>
          <a:xfrm>
            <a:off x="1042630" y="6432709"/>
            <a:ext cx="12545139" cy="44481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503"/>
              </a:lnSpc>
              <a:buNone/>
            </a:pPr>
            <a:endParaRPr lang="en-US" sz="2189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CF95B5-5392-B9EA-3F73-7CD0F0EBC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594" y="1602652"/>
            <a:ext cx="920713" cy="1010538"/>
          </a:xfrm>
          <a:prstGeom prst="rect">
            <a:avLst/>
          </a:prstGeom>
        </p:spPr>
      </p:pic>
      <p:pic>
        <p:nvPicPr>
          <p:cNvPr id="36" name="Рисунок 35" descr="https://bin.bnbstatic.com/static/cms/cg08ou2ak0tn7mcplvfg/file/dd891bdbbab3c7784d9ffce343dd91988e6a905e4b3a6dfde290e2240a2f532b.png">
            <a:extLst>
              <a:ext uri="{FF2B5EF4-FFF2-40B4-BE49-F238E27FC236}">
                <a16:creationId xmlns:a16="http://schemas.microsoft.com/office/drawing/2014/main" id="{C3CEFEC4-5B23-41E9-A2BB-5022FE98117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473" y="4591207"/>
            <a:ext cx="1793318" cy="174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 descr="https://bin.bnbstatic.com/static/cms/cg08ou2ak0tn7mcplvfg/file/d07316cec365fc8abed16ef728a7bfa34f90c16cfc147237ba24f03316d4058d.png">
            <a:extLst>
              <a:ext uri="{FF2B5EF4-FFF2-40B4-BE49-F238E27FC236}">
                <a16:creationId xmlns:a16="http://schemas.microsoft.com/office/drawing/2014/main" id="{421D010C-2DC2-4ED3-BD3F-E969801D4D2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473" y="2626092"/>
            <a:ext cx="1711573" cy="166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Рисунок 37" descr="https://bin.bnbstatic.com/static/cms/cg08ou2ak0tn7mcplvfg/file/e39fdd365544ea813ad3479cc773ed198cc0668d3d6a3922a42301ad9e25767d.png">
            <a:extLst>
              <a:ext uri="{FF2B5EF4-FFF2-40B4-BE49-F238E27FC236}">
                <a16:creationId xmlns:a16="http://schemas.microsoft.com/office/drawing/2014/main" id="{EA96C4A5-B1F6-42E1-992E-689EAFAB6F8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74" y="4647358"/>
            <a:ext cx="1691743" cy="1489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 descr="https://bin.bnbstatic.com/static/cms/cg08ou2ak0tn7mcplvfg/file/e3262299132e6fb92cd367b65af8e1006fbe7ab2946647350df147b563d84b7e.png">
            <a:extLst>
              <a:ext uri="{FF2B5EF4-FFF2-40B4-BE49-F238E27FC236}">
                <a16:creationId xmlns:a16="http://schemas.microsoft.com/office/drawing/2014/main" id="{16CEE968-9398-4BE5-AF2A-650722B9BCE0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90" y="2510091"/>
            <a:ext cx="1862632" cy="15472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F2B2D-6B7F-47F5-9655-3FB4452B639D}"/>
              </a:ext>
            </a:extLst>
          </p:cNvPr>
          <p:cNvSpPr txBox="1"/>
          <p:nvPr/>
        </p:nvSpPr>
        <p:spPr>
          <a:xfrm>
            <a:off x="2705158" y="2731902"/>
            <a:ext cx="496727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По 500 UAH для 2000 переможців етапу I</a:t>
            </a:r>
          </a:p>
          <a:p>
            <a:r>
              <a:rPr lang="uk-UA" dirty="0">
                <a:solidFill>
                  <a:schemeClr val="bg1"/>
                </a:solidFill>
                <a:latin typeface="Arial Nova" panose="020B0504020202020204" pitchFamily="34" charset="0"/>
              </a:rPr>
              <a:t>*еквівалент у крипті на акаунт </a:t>
            </a:r>
            <a:r>
              <a:rPr lang="uk-UA" dirty="0" err="1">
                <a:solidFill>
                  <a:schemeClr val="bg1"/>
                </a:solidFill>
                <a:latin typeface="Arial Nova" panose="020B0504020202020204" pitchFamily="34" charset="0"/>
              </a:rPr>
              <a:t>Binance</a:t>
            </a:r>
            <a:endParaRPr lang="uk-UA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endParaRPr lang="uk-UA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7F785-B02E-4135-8CCE-C4AEB72F6623}"/>
              </a:ext>
            </a:extLst>
          </p:cNvPr>
          <p:cNvSpPr txBox="1"/>
          <p:nvPr/>
        </p:nvSpPr>
        <p:spPr>
          <a:xfrm>
            <a:off x="2779322" y="4702639"/>
            <a:ext cx="477780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  <a:latin typeface="Arial Nova" panose="020B0504020202020204" pitchFamily="34" charset="0"/>
              </a:rPr>
              <a:t>По 2000 UAH для 100 переможців етапу II</a:t>
            </a:r>
          </a:p>
          <a:p>
            <a:r>
              <a:rPr lang="uk-UA" dirty="0">
                <a:solidFill>
                  <a:schemeClr val="bg1"/>
                </a:solidFill>
                <a:latin typeface="Arial Nova" panose="020B0504020202020204" pitchFamily="34" charset="0"/>
              </a:rPr>
              <a:t>*еквівалент у крипті на акаунт </a:t>
            </a:r>
            <a:r>
              <a:rPr lang="uk-UA" dirty="0" err="1">
                <a:solidFill>
                  <a:schemeClr val="bg1"/>
                </a:solidFill>
                <a:latin typeface="Arial Nova" panose="020B0504020202020204" pitchFamily="34" charset="0"/>
              </a:rPr>
              <a:t>Binance</a:t>
            </a:r>
            <a:endParaRPr lang="uk-UA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endParaRPr lang="uk-UA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0EC78F-B190-44AB-BE12-AC716F253456}"/>
              </a:ext>
            </a:extLst>
          </p:cNvPr>
          <p:cNvSpPr txBox="1"/>
          <p:nvPr/>
        </p:nvSpPr>
        <p:spPr>
          <a:xfrm>
            <a:off x="9465094" y="2814613"/>
            <a:ext cx="46450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  <a:latin typeface="Arial Nova" panose="020B0504020202020204" pitchFamily="34" charset="0"/>
              </a:rPr>
              <a:t>По 4000 UAH для 30 переможців етапу ІІІ</a:t>
            </a:r>
          </a:p>
          <a:p>
            <a:r>
              <a:rPr lang="uk-UA" dirty="0">
                <a:solidFill>
                  <a:schemeClr val="bg1"/>
                </a:solidFill>
                <a:latin typeface="Arial Nova" panose="020B0504020202020204" pitchFamily="34" charset="0"/>
              </a:rPr>
              <a:t>*еквівалент у крипті на акаунт </a:t>
            </a:r>
            <a:r>
              <a:rPr lang="uk-UA" dirty="0" err="1">
                <a:solidFill>
                  <a:schemeClr val="bg1"/>
                </a:solidFill>
                <a:latin typeface="Arial Nova" panose="020B0504020202020204" pitchFamily="34" charset="0"/>
              </a:rPr>
              <a:t>Binance</a:t>
            </a:r>
            <a:endParaRPr lang="uk-UA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endParaRPr lang="uk-UA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AEF4D-9029-40F2-A029-975326BF82CA}"/>
              </a:ext>
            </a:extLst>
          </p:cNvPr>
          <p:cNvSpPr txBox="1"/>
          <p:nvPr/>
        </p:nvSpPr>
        <p:spPr>
          <a:xfrm>
            <a:off x="9428320" y="4403694"/>
            <a:ext cx="500500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  <a:latin typeface="Arial Nova" panose="020B0504020202020204" pitchFamily="34" charset="0"/>
              </a:rPr>
              <a:t>Поїздка до CYBER SECURITY CAMP у Буковель</a:t>
            </a:r>
          </a:p>
          <a:p>
            <a:r>
              <a:rPr lang="uk-UA" dirty="0">
                <a:solidFill>
                  <a:schemeClr val="bg1"/>
                </a:solidFill>
                <a:latin typeface="Arial Nova" panose="020B0504020202020204" pitchFamily="34" charset="0"/>
              </a:rPr>
              <a:t>на додаток до 4000 UAH, 30 переможців зможуть відвівати CYBER SECURITY CAMP   у Буковелі, та пройти безкоштовне навчання від кваліфікованих тренерів</a:t>
            </a:r>
          </a:p>
          <a:p>
            <a:endParaRPr lang="uk-UA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1E08A2-41C7-9C61-53C1-A4A63AAEDA8A}"/>
              </a:ext>
            </a:extLst>
          </p:cNvPr>
          <p:cNvSpPr txBox="1"/>
          <p:nvPr/>
        </p:nvSpPr>
        <p:spPr>
          <a:xfrm>
            <a:off x="722856" y="304607"/>
            <a:ext cx="10173744" cy="1803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6842"/>
              </a:lnSpc>
              <a:buNone/>
            </a:pPr>
            <a:r>
              <a:rPr lang="uk-UA" sz="5474" b="1" dirty="0">
                <a:solidFill>
                  <a:srgbClr val="EBB853"/>
                </a:solidFill>
                <a:latin typeface="Arial Nova" panose="020B0504020202020204" pitchFamily="34" charset="0"/>
              </a:rPr>
              <a:t>ЩО ОТРИМАЮТЬ ПЕРЕМОЖЦІ КОНКУРСУ</a:t>
            </a:r>
            <a:r>
              <a:rPr lang="en-US" sz="5474" b="1" dirty="0">
                <a:solidFill>
                  <a:srgbClr val="EBB853"/>
                </a:solidFill>
                <a:latin typeface="Arial Nova" panose="020B0504020202020204" pitchFamily="34" charset="0"/>
              </a:rPr>
              <a:t>?</a:t>
            </a:r>
            <a:endParaRPr lang="uk-UA" sz="5474" b="1" dirty="0">
              <a:solidFill>
                <a:srgbClr val="EBB853"/>
              </a:solidFill>
              <a:latin typeface="Arial Nova" panose="020B0504020202020204" pitchFamily="34" charset="0"/>
            </a:endParaRPr>
          </a:p>
        </p:txBody>
      </p: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582D68DA-0830-433E-C2B1-72F15B05F114}"/>
              </a:ext>
            </a:extLst>
          </p:cNvPr>
          <p:cNvGrpSpPr/>
          <p:nvPr/>
        </p:nvGrpSpPr>
        <p:grpSpPr>
          <a:xfrm>
            <a:off x="13447253" y="209299"/>
            <a:ext cx="867850" cy="707886"/>
            <a:chOff x="494871" y="7289208"/>
            <a:chExt cx="867850" cy="7078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FFAC82-A53D-D02A-1665-9C50A3C5D1B7}"/>
                </a:ext>
              </a:extLst>
            </p:cNvPr>
            <p:cNvSpPr txBox="1"/>
            <p:nvPr/>
          </p:nvSpPr>
          <p:spPr>
            <a:xfrm>
              <a:off x="494871" y="7289208"/>
              <a:ext cx="61192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uk-UA" sz="4000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6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38F4D5F-63E6-D1EE-2083-48635DC49072}"/>
                </a:ext>
              </a:extLst>
            </p:cNvPr>
            <p:cNvSpPr txBox="1"/>
            <p:nvPr/>
          </p:nvSpPr>
          <p:spPr>
            <a:xfrm>
              <a:off x="840322" y="7553905"/>
              <a:ext cx="5223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en-US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/</a:t>
              </a:r>
              <a:r>
                <a:rPr lang="uk-UA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12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  <p:cxnSp>
        <p:nvCxnSpPr>
          <p:cNvPr id="41" name="Прямая соединительная линия 15">
            <a:extLst>
              <a:ext uri="{FF2B5EF4-FFF2-40B4-BE49-F238E27FC236}">
                <a16:creationId xmlns:a16="http://schemas.microsoft.com/office/drawing/2014/main" id="{42346436-9758-F16D-9399-002167AD0D67}"/>
              </a:ext>
            </a:extLst>
          </p:cNvPr>
          <p:cNvCxnSpPr>
            <a:cxnSpLocks/>
          </p:cNvCxnSpPr>
          <p:nvPr/>
        </p:nvCxnSpPr>
        <p:spPr>
          <a:xfrm flipH="1">
            <a:off x="1089231" y="4292741"/>
            <a:ext cx="3380182" cy="0"/>
          </a:xfrm>
          <a:prstGeom prst="line">
            <a:avLst/>
          </a:prstGeom>
          <a:ln w="9525">
            <a:solidFill>
              <a:srgbClr val="E7CF78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15">
            <a:extLst>
              <a:ext uri="{FF2B5EF4-FFF2-40B4-BE49-F238E27FC236}">
                <a16:creationId xmlns:a16="http://schemas.microsoft.com/office/drawing/2014/main" id="{BF432E18-72D1-E89B-9FB5-C588F5E06BCA}"/>
              </a:ext>
            </a:extLst>
          </p:cNvPr>
          <p:cNvCxnSpPr>
            <a:cxnSpLocks/>
          </p:cNvCxnSpPr>
          <p:nvPr/>
        </p:nvCxnSpPr>
        <p:spPr>
          <a:xfrm flipH="1">
            <a:off x="1089231" y="6566041"/>
            <a:ext cx="3380182" cy="0"/>
          </a:xfrm>
          <a:prstGeom prst="line">
            <a:avLst/>
          </a:prstGeom>
          <a:ln w="9525">
            <a:solidFill>
              <a:srgbClr val="E7CF78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15">
            <a:extLst>
              <a:ext uri="{FF2B5EF4-FFF2-40B4-BE49-F238E27FC236}">
                <a16:creationId xmlns:a16="http://schemas.microsoft.com/office/drawing/2014/main" id="{5D4A0100-2989-9EB2-DA58-CFF1416963AC}"/>
              </a:ext>
            </a:extLst>
          </p:cNvPr>
          <p:cNvCxnSpPr>
            <a:cxnSpLocks/>
          </p:cNvCxnSpPr>
          <p:nvPr/>
        </p:nvCxnSpPr>
        <p:spPr>
          <a:xfrm flipH="1">
            <a:off x="8906099" y="4322718"/>
            <a:ext cx="3380182" cy="0"/>
          </a:xfrm>
          <a:prstGeom prst="line">
            <a:avLst/>
          </a:prstGeom>
          <a:ln w="9525">
            <a:solidFill>
              <a:srgbClr val="E7CF78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15">
            <a:extLst>
              <a:ext uri="{FF2B5EF4-FFF2-40B4-BE49-F238E27FC236}">
                <a16:creationId xmlns:a16="http://schemas.microsoft.com/office/drawing/2014/main" id="{69DC4907-5CD9-F87D-3BAA-3ADB6687BD94}"/>
              </a:ext>
            </a:extLst>
          </p:cNvPr>
          <p:cNvCxnSpPr>
            <a:cxnSpLocks/>
          </p:cNvCxnSpPr>
          <p:nvPr/>
        </p:nvCxnSpPr>
        <p:spPr>
          <a:xfrm flipH="1">
            <a:off x="8906099" y="6566041"/>
            <a:ext cx="3380182" cy="0"/>
          </a:xfrm>
          <a:prstGeom prst="line">
            <a:avLst/>
          </a:prstGeom>
          <a:ln w="9525">
            <a:solidFill>
              <a:srgbClr val="E7CF78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3280F2E9-0E16-6739-7C25-1C31CE1709DE}"/>
              </a:ext>
            </a:extLst>
          </p:cNvPr>
          <p:cNvGrpSpPr/>
          <p:nvPr/>
        </p:nvGrpSpPr>
        <p:grpSpPr>
          <a:xfrm>
            <a:off x="9620175" y="7423329"/>
            <a:ext cx="4433728" cy="535808"/>
            <a:chOff x="2954483" y="2048561"/>
            <a:chExt cx="8431006" cy="1018871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C86876C3-4B18-ED10-AEFF-07ECE680A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82305" y="2278596"/>
              <a:ext cx="2717800" cy="558800"/>
            </a:xfrm>
            <a:prstGeom prst="rect">
              <a:avLst/>
            </a:prstGeom>
          </p:spPr>
        </p:pic>
        <p:cxnSp>
          <p:nvCxnSpPr>
            <p:cNvPr id="52" name="Прямая соединительная линия 17">
              <a:extLst>
                <a:ext uri="{FF2B5EF4-FFF2-40B4-BE49-F238E27FC236}">
                  <a16:creationId xmlns:a16="http://schemas.microsoft.com/office/drawing/2014/main" id="{FD338B00-33F1-CE22-81FE-B1830E00A1A5}"/>
                </a:ext>
              </a:extLst>
            </p:cNvPr>
            <p:cNvCxnSpPr>
              <a:cxnSpLocks/>
            </p:cNvCxnSpPr>
            <p:nvPr/>
          </p:nvCxnSpPr>
          <p:spPr>
            <a:xfrm>
              <a:off x="8176436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22">
              <a:extLst>
                <a:ext uri="{FF2B5EF4-FFF2-40B4-BE49-F238E27FC236}">
                  <a16:creationId xmlns:a16="http://schemas.microsoft.com/office/drawing/2014/main" id="{AB1BE787-BDC7-FB9D-645D-DD5741D56BBD}"/>
                </a:ext>
              </a:extLst>
            </p:cNvPr>
            <p:cNvCxnSpPr>
              <a:cxnSpLocks/>
            </p:cNvCxnSpPr>
            <p:nvPr/>
          </p:nvCxnSpPr>
          <p:spPr>
            <a:xfrm>
              <a:off x="5105974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0BF6794B-6D84-C382-9D8B-227C4F93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065" b="92137" l="9954" r="89815">
                          <a14:foregroundMark x1="30093" y1="38508" x2="30093" y2="38508"/>
                          <a14:foregroundMark x1="50926" y1="8266" x2="50926" y2="8266"/>
                          <a14:foregroundMark x1="26389" y1="27419" x2="26389" y2="27419"/>
                          <a14:foregroundMark x1="50463" y1="27621" x2="50463" y2="27823"/>
                          <a14:foregroundMark x1="74074" y1="38105" x2="74074" y2="38105"/>
                          <a14:foregroundMark x1="89120" y1="50605" x2="89120" y2="50605"/>
                          <a14:foregroundMark x1="68981" y1="92137" x2="68981" y2="92137"/>
                          <a14:foregroundMark x1="52083" y1="78831" x2="52083" y2="78831"/>
                          <a14:foregroundMark x1="53472" y1="73387" x2="53472" y2="73387"/>
                          <a14:foregroundMark x1="53472" y1="52419" x2="53472" y2="524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98086" y="2048561"/>
              <a:ext cx="887403" cy="101887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15228900-3E2F-DF2D-4DD0-FE2C9A80C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52767" y="2334121"/>
              <a:ext cx="1792659" cy="447751"/>
            </a:xfrm>
            <a:prstGeom prst="rect">
              <a:avLst/>
            </a:prstGeom>
          </p:spPr>
        </p:pic>
        <p:cxnSp>
          <p:nvCxnSpPr>
            <p:cNvPr id="56" name="Прямая соединительная линия 17">
              <a:extLst>
                <a:ext uri="{FF2B5EF4-FFF2-40B4-BE49-F238E27FC236}">
                  <a16:creationId xmlns:a16="http://schemas.microsoft.com/office/drawing/2014/main" id="{1A41EDBA-ADAF-DD84-5750-0FBB90B55306}"/>
                </a:ext>
              </a:extLst>
            </p:cNvPr>
            <p:cNvCxnSpPr>
              <a:cxnSpLocks/>
            </p:cNvCxnSpPr>
            <p:nvPr/>
          </p:nvCxnSpPr>
          <p:spPr>
            <a:xfrm>
              <a:off x="10321757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3412D7A9-0E8F-6849-E3F0-75C59A469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483" y="2113496"/>
              <a:ext cx="1941071" cy="953936"/>
            </a:xfrm>
            <a:prstGeom prst="rect">
              <a:avLst/>
            </a:prstGeom>
          </p:spPr>
        </p:pic>
      </p:grpSp>
      <p:pic>
        <p:nvPicPr>
          <p:cNvPr id="4" name="Графіка 3">
            <a:extLst>
              <a:ext uri="{FF2B5EF4-FFF2-40B4-BE49-F238E27FC236}">
                <a16:creationId xmlns:a16="http://schemas.microsoft.com/office/drawing/2014/main" id="{EC7F5161-5764-4257-B7CD-1A963FFE83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63442" y="6935768"/>
            <a:ext cx="5337504" cy="97512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F95B5-5392-B9EA-3F73-7CD0F0EBC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942" y="1693840"/>
            <a:ext cx="920713" cy="1010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F2B2D-6B7F-47F5-9655-3FB4452B639D}"/>
              </a:ext>
            </a:extLst>
          </p:cNvPr>
          <p:cNvSpPr txBox="1"/>
          <p:nvPr/>
        </p:nvSpPr>
        <p:spPr>
          <a:xfrm>
            <a:off x="1960286" y="2878626"/>
            <a:ext cx="4967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не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лише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додатковий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фінансовий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 ресурс для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навчання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або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реалізації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проєктів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, але й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визнання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досягнень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серед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інших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  <a:ea typeface="Nunito" pitchFamily="34" charset="-122"/>
              </a:rPr>
              <a:t>студентів</a:t>
            </a:r>
            <a:endParaRPr lang="uk-UA" sz="12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7F785-B02E-4135-8CCE-C4AEB72F6623}"/>
              </a:ext>
            </a:extLst>
          </p:cNvPr>
          <p:cNvSpPr txBox="1"/>
          <p:nvPr/>
        </p:nvSpPr>
        <p:spPr>
          <a:xfrm>
            <a:off x="2031458" y="4738674"/>
            <a:ext cx="4777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відвідування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унікальної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місцевості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в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Карпатських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горах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надає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не просто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відпочити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, а й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насолодитися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природою та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ексклюзивним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досвідом</a:t>
            </a:r>
            <a:endParaRPr lang="uk-UA" sz="12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0EC78F-B190-44AB-BE12-AC716F253456}"/>
              </a:ext>
            </a:extLst>
          </p:cNvPr>
          <p:cNvSpPr txBox="1"/>
          <p:nvPr/>
        </p:nvSpPr>
        <p:spPr>
          <a:xfrm>
            <a:off x="8966805" y="2814613"/>
            <a:ext cx="4645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можливість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не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лише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розвивати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свої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професійні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навички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, а і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отримати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можливість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на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відпочинок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в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атмосфері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натхнення</a:t>
            </a:r>
            <a:endParaRPr lang="uk-UA" sz="12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AEF4D-9029-40F2-A029-975326BF82CA}"/>
              </a:ext>
            </a:extLst>
          </p:cNvPr>
          <p:cNvSpPr txBox="1"/>
          <p:nvPr/>
        </p:nvSpPr>
        <p:spPr>
          <a:xfrm>
            <a:off x="8966805" y="4735320"/>
            <a:ext cx="5005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наявність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умов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знайти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нові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знайомства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і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можливості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для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співпраці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що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корисно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для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майбутньої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кар’єри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сприятливе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середовище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для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обміну</a:t>
            </a:r>
            <a:r>
              <a:rPr lang="ru-RU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ova" panose="020B0504020202020204" pitchFamily="34" charset="0"/>
              </a:rPr>
              <a:t>ідеями</a:t>
            </a:r>
            <a:endParaRPr lang="uk-UA" sz="12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1E08A2-41C7-9C61-53C1-A4A63AAEDA8A}"/>
              </a:ext>
            </a:extLst>
          </p:cNvPr>
          <p:cNvSpPr txBox="1"/>
          <p:nvPr/>
        </p:nvSpPr>
        <p:spPr>
          <a:xfrm>
            <a:off x="730629" y="283934"/>
            <a:ext cx="10173744" cy="1776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6842"/>
              </a:lnSpc>
              <a:buNone/>
            </a:pPr>
            <a:r>
              <a:rPr lang="uk-UA" sz="5474" b="1" dirty="0">
                <a:solidFill>
                  <a:srgbClr val="EBB853"/>
                </a:solidFill>
                <a:latin typeface="Arial Nova" panose="020B0504020202020204" pitchFamily="34" charset="0"/>
              </a:rPr>
              <a:t>ЩО ОТРИМАЮТЬ </a:t>
            </a:r>
          </a:p>
          <a:p>
            <a:pPr marL="0" indent="0">
              <a:lnSpc>
                <a:spcPts val="6842"/>
              </a:lnSpc>
              <a:buNone/>
            </a:pPr>
            <a:r>
              <a:rPr lang="uk-UA" sz="5474" b="1" dirty="0">
                <a:solidFill>
                  <a:srgbClr val="EBB853"/>
                </a:solidFill>
                <a:latin typeface="Arial Nova" panose="020B0504020202020204" pitchFamily="34" charset="0"/>
              </a:rPr>
              <a:t>УЧАСНИКИ КЕМПУ</a:t>
            </a:r>
            <a:r>
              <a:rPr lang="en-US" sz="5474" b="1" dirty="0">
                <a:solidFill>
                  <a:srgbClr val="EBB853"/>
                </a:solidFill>
                <a:latin typeface="Arial Nova" panose="020B0504020202020204" pitchFamily="34" charset="0"/>
              </a:rPr>
              <a:t>?</a:t>
            </a:r>
            <a:endParaRPr lang="uk-UA" sz="5474" b="1" dirty="0">
              <a:solidFill>
                <a:srgbClr val="EBB853"/>
              </a:solidFill>
              <a:latin typeface="Arial Nova" panose="020B0504020202020204" pitchFamily="34" charset="0"/>
            </a:endParaRPr>
          </a:p>
        </p:txBody>
      </p: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582D68DA-0830-433E-C2B1-72F15B05F114}"/>
              </a:ext>
            </a:extLst>
          </p:cNvPr>
          <p:cNvGrpSpPr/>
          <p:nvPr/>
        </p:nvGrpSpPr>
        <p:grpSpPr>
          <a:xfrm>
            <a:off x="13447253" y="209299"/>
            <a:ext cx="867850" cy="707886"/>
            <a:chOff x="494871" y="7289208"/>
            <a:chExt cx="867850" cy="7078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FFAC82-A53D-D02A-1665-9C50A3C5D1B7}"/>
                </a:ext>
              </a:extLst>
            </p:cNvPr>
            <p:cNvSpPr txBox="1"/>
            <p:nvPr/>
          </p:nvSpPr>
          <p:spPr>
            <a:xfrm>
              <a:off x="494871" y="7289208"/>
              <a:ext cx="61192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uk-UA" sz="4000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7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38F4D5F-63E6-D1EE-2083-48635DC49072}"/>
                </a:ext>
              </a:extLst>
            </p:cNvPr>
            <p:cNvSpPr txBox="1"/>
            <p:nvPr/>
          </p:nvSpPr>
          <p:spPr>
            <a:xfrm>
              <a:off x="840322" y="7553905"/>
              <a:ext cx="5223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en-US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/</a:t>
              </a:r>
              <a:r>
                <a:rPr lang="uk-UA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12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  <p:cxnSp>
        <p:nvCxnSpPr>
          <p:cNvPr id="41" name="Прямая соединительная линия 15">
            <a:extLst>
              <a:ext uri="{FF2B5EF4-FFF2-40B4-BE49-F238E27FC236}">
                <a16:creationId xmlns:a16="http://schemas.microsoft.com/office/drawing/2014/main" id="{42346436-9758-F16D-9399-002167AD0D67}"/>
              </a:ext>
            </a:extLst>
          </p:cNvPr>
          <p:cNvCxnSpPr>
            <a:cxnSpLocks/>
          </p:cNvCxnSpPr>
          <p:nvPr/>
        </p:nvCxnSpPr>
        <p:spPr>
          <a:xfrm flipH="1">
            <a:off x="2178297" y="2814613"/>
            <a:ext cx="3380182" cy="0"/>
          </a:xfrm>
          <a:prstGeom prst="line">
            <a:avLst/>
          </a:prstGeom>
          <a:ln w="9525">
            <a:solidFill>
              <a:srgbClr val="E7CF78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15">
            <a:extLst>
              <a:ext uri="{FF2B5EF4-FFF2-40B4-BE49-F238E27FC236}">
                <a16:creationId xmlns:a16="http://schemas.microsoft.com/office/drawing/2014/main" id="{BF432E18-72D1-E89B-9FB5-C588F5E06BCA}"/>
              </a:ext>
            </a:extLst>
          </p:cNvPr>
          <p:cNvCxnSpPr>
            <a:cxnSpLocks/>
          </p:cNvCxnSpPr>
          <p:nvPr/>
        </p:nvCxnSpPr>
        <p:spPr>
          <a:xfrm flipH="1">
            <a:off x="2178297" y="4738674"/>
            <a:ext cx="3380182" cy="0"/>
          </a:xfrm>
          <a:prstGeom prst="line">
            <a:avLst/>
          </a:prstGeom>
          <a:ln w="9525">
            <a:solidFill>
              <a:srgbClr val="E7CF78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15">
            <a:extLst>
              <a:ext uri="{FF2B5EF4-FFF2-40B4-BE49-F238E27FC236}">
                <a16:creationId xmlns:a16="http://schemas.microsoft.com/office/drawing/2014/main" id="{5D4A0100-2989-9EB2-DA58-CFF1416963AC}"/>
              </a:ext>
            </a:extLst>
          </p:cNvPr>
          <p:cNvCxnSpPr>
            <a:cxnSpLocks/>
          </p:cNvCxnSpPr>
          <p:nvPr/>
        </p:nvCxnSpPr>
        <p:spPr>
          <a:xfrm flipH="1">
            <a:off x="9154247" y="2841786"/>
            <a:ext cx="3380182" cy="0"/>
          </a:xfrm>
          <a:prstGeom prst="line">
            <a:avLst/>
          </a:prstGeom>
          <a:ln w="9525">
            <a:solidFill>
              <a:srgbClr val="E7CF78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15">
            <a:extLst>
              <a:ext uri="{FF2B5EF4-FFF2-40B4-BE49-F238E27FC236}">
                <a16:creationId xmlns:a16="http://schemas.microsoft.com/office/drawing/2014/main" id="{69DC4907-5CD9-F87D-3BAA-3ADB6687BD94}"/>
              </a:ext>
            </a:extLst>
          </p:cNvPr>
          <p:cNvCxnSpPr>
            <a:cxnSpLocks/>
          </p:cNvCxnSpPr>
          <p:nvPr/>
        </p:nvCxnSpPr>
        <p:spPr>
          <a:xfrm flipH="1">
            <a:off x="9265667" y="4674568"/>
            <a:ext cx="3380182" cy="0"/>
          </a:xfrm>
          <a:prstGeom prst="line">
            <a:avLst/>
          </a:prstGeom>
          <a:ln w="9525">
            <a:solidFill>
              <a:srgbClr val="E7CF78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3280F2E9-0E16-6739-7C25-1C31CE1709DE}"/>
              </a:ext>
            </a:extLst>
          </p:cNvPr>
          <p:cNvGrpSpPr/>
          <p:nvPr/>
        </p:nvGrpSpPr>
        <p:grpSpPr>
          <a:xfrm>
            <a:off x="9620175" y="7423329"/>
            <a:ext cx="4433728" cy="535808"/>
            <a:chOff x="2954483" y="2048561"/>
            <a:chExt cx="8431006" cy="1018871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C86876C3-4B18-ED10-AEFF-07ECE680A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2305" y="2278596"/>
              <a:ext cx="2717800" cy="558800"/>
            </a:xfrm>
            <a:prstGeom prst="rect">
              <a:avLst/>
            </a:prstGeom>
          </p:spPr>
        </p:pic>
        <p:cxnSp>
          <p:nvCxnSpPr>
            <p:cNvPr id="52" name="Прямая соединительная линия 17">
              <a:extLst>
                <a:ext uri="{FF2B5EF4-FFF2-40B4-BE49-F238E27FC236}">
                  <a16:creationId xmlns:a16="http://schemas.microsoft.com/office/drawing/2014/main" id="{FD338B00-33F1-CE22-81FE-B1830E00A1A5}"/>
                </a:ext>
              </a:extLst>
            </p:cNvPr>
            <p:cNvCxnSpPr>
              <a:cxnSpLocks/>
            </p:cNvCxnSpPr>
            <p:nvPr/>
          </p:nvCxnSpPr>
          <p:spPr>
            <a:xfrm>
              <a:off x="8176436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22">
              <a:extLst>
                <a:ext uri="{FF2B5EF4-FFF2-40B4-BE49-F238E27FC236}">
                  <a16:creationId xmlns:a16="http://schemas.microsoft.com/office/drawing/2014/main" id="{AB1BE787-BDC7-FB9D-645D-DD5741D56BBD}"/>
                </a:ext>
              </a:extLst>
            </p:cNvPr>
            <p:cNvCxnSpPr>
              <a:cxnSpLocks/>
            </p:cNvCxnSpPr>
            <p:nvPr/>
          </p:nvCxnSpPr>
          <p:spPr>
            <a:xfrm>
              <a:off x="5105974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0BF6794B-6D84-C382-9D8B-227C4F93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065" b="92137" l="9954" r="89815">
                          <a14:foregroundMark x1="30093" y1="38508" x2="30093" y2="38508"/>
                          <a14:foregroundMark x1="50926" y1="8266" x2="50926" y2="8266"/>
                          <a14:foregroundMark x1="26389" y1="27419" x2="26389" y2="27419"/>
                          <a14:foregroundMark x1="50463" y1="27621" x2="50463" y2="27823"/>
                          <a14:foregroundMark x1="74074" y1="38105" x2="74074" y2="38105"/>
                          <a14:foregroundMark x1="89120" y1="50605" x2="89120" y2="50605"/>
                          <a14:foregroundMark x1="68981" y1="92137" x2="68981" y2="92137"/>
                          <a14:foregroundMark x1="52083" y1="78831" x2="52083" y2="78831"/>
                          <a14:foregroundMark x1="53472" y1="73387" x2="53472" y2="73387"/>
                          <a14:foregroundMark x1="53472" y1="52419" x2="53472" y2="524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98086" y="2048561"/>
              <a:ext cx="887403" cy="101887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15228900-3E2F-DF2D-4DD0-FE2C9A80C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52767" y="2334121"/>
              <a:ext cx="1792659" cy="447751"/>
            </a:xfrm>
            <a:prstGeom prst="rect">
              <a:avLst/>
            </a:prstGeom>
          </p:spPr>
        </p:pic>
        <p:cxnSp>
          <p:nvCxnSpPr>
            <p:cNvPr id="56" name="Прямая соединительная линия 17">
              <a:extLst>
                <a:ext uri="{FF2B5EF4-FFF2-40B4-BE49-F238E27FC236}">
                  <a16:creationId xmlns:a16="http://schemas.microsoft.com/office/drawing/2014/main" id="{1A41EDBA-ADAF-DD84-5750-0FBB90B55306}"/>
                </a:ext>
              </a:extLst>
            </p:cNvPr>
            <p:cNvCxnSpPr>
              <a:cxnSpLocks/>
            </p:cNvCxnSpPr>
            <p:nvPr/>
          </p:nvCxnSpPr>
          <p:spPr>
            <a:xfrm>
              <a:off x="10321757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3412D7A9-0E8F-6849-E3F0-75C59A469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483" y="2113496"/>
              <a:ext cx="1941071" cy="953936"/>
            </a:xfrm>
            <a:prstGeom prst="rect">
              <a:avLst/>
            </a:prstGeom>
          </p:spPr>
        </p:pic>
      </p:grpSp>
      <p:pic>
        <p:nvPicPr>
          <p:cNvPr id="4" name="Графіка 3">
            <a:extLst>
              <a:ext uri="{FF2B5EF4-FFF2-40B4-BE49-F238E27FC236}">
                <a16:creationId xmlns:a16="http://schemas.microsoft.com/office/drawing/2014/main" id="{EC7F5161-5764-4257-B7CD-1A963FFE8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63442" y="6935768"/>
            <a:ext cx="5337504" cy="975121"/>
          </a:xfrm>
          <a:prstGeom prst="rect">
            <a:avLst/>
          </a:prstGeom>
        </p:spPr>
      </p:pic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BB299C6C-BE86-4689-98A8-462BCA0491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2341" y="2575507"/>
            <a:ext cx="1364897" cy="1361352"/>
          </a:xfrm>
          <a:prstGeom prst="rect">
            <a:avLst/>
          </a:prstGeom>
        </p:spPr>
      </p:pic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24DE1005-EBB5-4D8F-B7E5-2CF2C60009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60388" y="2430894"/>
            <a:ext cx="1516910" cy="14932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E9DEF5-5F30-474C-907F-AC3F1AB26F67}"/>
              </a:ext>
            </a:extLst>
          </p:cNvPr>
          <p:cNvSpPr txBox="1"/>
          <p:nvPr/>
        </p:nvSpPr>
        <p:spPr>
          <a:xfrm>
            <a:off x="2167301" y="2367412"/>
            <a:ext cx="3358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EBB853"/>
                </a:solidFill>
                <a:latin typeface="Arial Nova" panose="020B0504020202020204" pitchFamily="34" charset="0"/>
              </a:rPr>
              <a:t>Фінансова винагорода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72F96C-D07C-411C-A996-E048E0FCE961}"/>
              </a:ext>
            </a:extLst>
          </p:cNvPr>
          <p:cNvSpPr txBox="1"/>
          <p:nvPr/>
        </p:nvSpPr>
        <p:spPr>
          <a:xfrm>
            <a:off x="1890988" y="4227460"/>
            <a:ext cx="4779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EBB853"/>
                </a:solidFill>
                <a:latin typeface="Arial Nova" panose="020B0504020202020204" pitchFamily="34" charset="0"/>
              </a:rPr>
              <a:t>Ексклюзивна локація в Карпатах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EEF7E4-1FC6-482A-A6A0-A57B722EBEFD}"/>
              </a:ext>
            </a:extLst>
          </p:cNvPr>
          <p:cNvSpPr txBox="1"/>
          <p:nvPr/>
        </p:nvSpPr>
        <p:spPr>
          <a:xfrm>
            <a:off x="8930031" y="2367412"/>
            <a:ext cx="5438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EBB853"/>
                </a:solidFill>
                <a:latin typeface="Arial Nova" panose="020B0504020202020204" pitchFamily="34" charset="0"/>
              </a:rPr>
              <a:t>Поєднання конкуренції та відпочинку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7650A2-E12E-4F70-80F4-4BBF6B03AB48}"/>
              </a:ext>
            </a:extLst>
          </p:cNvPr>
          <p:cNvSpPr txBox="1"/>
          <p:nvPr/>
        </p:nvSpPr>
        <p:spPr>
          <a:xfrm>
            <a:off x="8966805" y="4224313"/>
            <a:ext cx="3262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EBB853"/>
                </a:solidFill>
                <a:latin typeface="Arial Nova" panose="020B0504020202020204" pitchFamily="34" charset="0"/>
              </a:rPr>
              <a:t>Мережеві можливості</a:t>
            </a:r>
          </a:p>
        </p:txBody>
      </p:sp>
      <p:pic>
        <p:nvPicPr>
          <p:cNvPr id="13" name="Графіка 12">
            <a:extLst>
              <a:ext uri="{FF2B5EF4-FFF2-40B4-BE49-F238E27FC236}">
                <a16:creationId xmlns:a16="http://schemas.microsoft.com/office/drawing/2014/main" id="{6E60526E-3FF3-47AC-947D-BC0A128813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35218" y="4455145"/>
            <a:ext cx="1493208" cy="1493208"/>
          </a:xfrm>
          <a:prstGeom prst="rect">
            <a:avLst/>
          </a:prstGeom>
        </p:spPr>
      </p:pic>
      <p:pic>
        <p:nvPicPr>
          <p:cNvPr id="14" name="Графіка 13">
            <a:extLst>
              <a:ext uri="{FF2B5EF4-FFF2-40B4-BE49-F238E27FC236}">
                <a16:creationId xmlns:a16="http://schemas.microsoft.com/office/drawing/2014/main" id="{CB5C3189-E0E2-4C6B-9C49-B2A9645BDD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66460" y="4617177"/>
            <a:ext cx="1260778" cy="14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62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C658C5F0-CAD3-4AC3-87DE-D2109BE0B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55394">
            <a:off x="5352777" y="6027534"/>
            <a:ext cx="5897640" cy="1590699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042630" y="6432709"/>
            <a:ext cx="12545139" cy="44481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503"/>
              </a:lnSpc>
              <a:buNone/>
            </a:pPr>
            <a:endParaRPr lang="en-US" sz="2189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CF95B5-5392-B9EA-3F73-7CD0F0EBC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6639" y="1136767"/>
            <a:ext cx="920713" cy="10105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1E08A2-41C7-9C61-53C1-A4A63AAEDA8A}"/>
              </a:ext>
            </a:extLst>
          </p:cNvPr>
          <p:cNvSpPr txBox="1"/>
          <p:nvPr/>
        </p:nvSpPr>
        <p:spPr>
          <a:xfrm>
            <a:off x="4126836" y="448717"/>
            <a:ext cx="499811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6842"/>
              </a:lnSpc>
              <a:buNone/>
            </a:pPr>
            <a:r>
              <a:rPr lang="uk-UA" sz="5474" b="1" dirty="0">
                <a:solidFill>
                  <a:srgbClr val="EBB853"/>
                </a:solidFill>
                <a:latin typeface="Arial Nova" panose="020B0504020202020204" pitchFamily="34" charset="0"/>
              </a:rPr>
              <a:t>Етапи відбору</a:t>
            </a:r>
          </a:p>
        </p:txBody>
      </p: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582D68DA-0830-433E-C2B1-72F15B05F114}"/>
              </a:ext>
            </a:extLst>
          </p:cNvPr>
          <p:cNvGrpSpPr/>
          <p:nvPr/>
        </p:nvGrpSpPr>
        <p:grpSpPr>
          <a:xfrm>
            <a:off x="13447253" y="209299"/>
            <a:ext cx="867850" cy="707886"/>
            <a:chOff x="494871" y="7289208"/>
            <a:chExt cx="867850" cy="7078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FFAC82-A53D-D02A-1665-9C50A3C5D1B7}"/>
                </a:ext>
              </a:extLst>
            </p:cNvPr>
            <p:cNvSpPr txBox="1"/>
            <p:nvPr/>
          </p:nvSpPr>
          <p:spPr>
            <a:xfrm>
              <a:off x="494871" y="7289208"/>
              <a:ext cx="61192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uk-UA" sz="4000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8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38F4D5F-63E6-D1EE-2083-48635DC49072}"/>
                </a:ext>
              </a:extLst>
            </p:cNvPr>
            <p:cNvSpPr txBox="1"/>
            <p:nvPr/>
          </p:nvSpPr>
          <p:spPr>
            <a:xfrm>
              <a:off x="840322" y="7553905"/>
              <a:ext cx="5223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en-US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/</a:t>
              </a:r>
              <a:r>
                <a:rPr lang="uk-UA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12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3280F2E9-0E16-6739-7C25-1C31CE1709DE}"/>
              </a:ext>
            </a:extLst>
          </p:cNvPr>
          <p:cNvGrpSpPr/>
          <p:nvPr/>
        </p:nvGrpSpPr>
        <p:grpSpPr>
          <a:xfrm>
            <a:off x="9620175" y="7423329"/>
            <a:ext cx="4433728" cy="535808"/>
            <a:chOff x="2954483" y="2048561"/>
            <a:chExt cx="8431006" cy="1018871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C86876C3-4B18-ED10-AEFF-07ECE680A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82305" y="2278596"/>
              <a:ext cx="2717800" cy="558800"/>
            </a:xfrm>
            <a:prstGeom prst="rect">
              <a:avLst/>
            </a:prstGeom>
          </p:spPr>
        </p:pic>
        <p:cxnSp>
          <p:nvCxnSpPr>
            <p:cNvPr id="52" name="Прямая соединительная линия 17">
              <a:extLst>
                <a:ext uri="{FF2B5EF4-FFF2-40B4-BE49-F238E27FC236}">
                  <a16:creationId xmlns:a16="http://schemas.microsoft.com/office/drawing/2014/main" id="{FD338B00-33F1-CE22-81FE-B1830E00A1A5}"/>
                </a:ext>
              </a:extLst>
            </p:cNvPr>
            <p:cNvCxnSpPr>
              <a:cxnSpLocks/>
            </p:cNvCxnSpPr>
            <p:nvPr/>
          </p:nvCxnSpPr>
          <p:spPr>
            <a:xfrm>
              <a:off x="8176436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22">
              <a:extLst>
                <a:ext uri="{FF2B5EF4-FFF2-40B4-BE49-F238E27FC236}">
                  <a16:creationId xmlns:a16="http://schemas.microsoft.com/office/drawing/2014/main" id="{AB1BE787-BDC7-FB9D-645D-DD5741D56BBD}"/>
                </a:ext>
              </a:extLst>
            </p:cNvPr>
            <p:cNvCxnSpPr>
              <a:cxnSpLocks/>
            </p:cNvCxnSpPr>
            <p:nvPr/>
          </p:nvCxnSpPr>
          <p:spPr>
            <a:xfrm>
              <a:off x="5105974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0BF6794B-6D84-C382-9D8B-227C4F93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065" b="92137" l="9954" r="89815">
                          <a14:foregroundMark x1="30093" y1="38508" x2="30093" y2="38508"/>
                          <a14:foregroundMark x1="50926" y1="8266" x2="50926" y2="8266"/>
                          <a14:foregroundMark x1="26389" y1="27419" x2="26389" y2="27419"/>
                          <a14:foregroundMark x1="50463" y1="27621" x2="50463" y2="27823"/>
                          <a14:foregroundMark x1="74074" y1="38105" x2="74074" y2="38105"/>
                          <a14:foregroundMark x1="89120" y1="50605" x2="89120" y2="50605"/>
                          <a14:foregroundMark x1="68981" y1="92137" x2="68981" y2="92137"/>
                          <a14:foregroundMark x1="52083" y1="78831" x2="52083" y2="78831"/>
                          <a14:foregroundMark x1="53472" y1="73387" x2="53472" y2="73387"/>
                          <a14:foregroundMark x1="53472" y1="52419" x2="53472" y2="524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98086" y="2048561"/>
              <a:ext cx="887403" cy="101887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15228900-3E2F-DF2D-4DD0-FE2C9A80C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52767" y="2334121"/>
              <a:ext cx="1792659" cy="447751"/>
            </a:xfrm>
            <a:prstGeom prst="rect">
              <a:avLst/>
            </a:prstGeom>
          </p:spPr>
        </p:pic>
        <p:cxnSp>
          <p:nvCxnSpPr>
            <p:cNvPr id="56" name="Прямая соединительная линия 17">
              <a:extLst>
                <a:ext uri="{FF2B5EF4-FFF2-40B4-BE49-F238E27FC236}">
                  <a16:creationId xmlns:a16="http://schemas.microsoft.com/office/drawing/2014/main" id="{1A41EDBA-ADAF-DD84-5750-0FBB90B55306}"/>
                </a:ext>
              </a:extLst>
            </p:cNvPr>
            <p:cNvCxnSpPr>
              <a:cxnSpLocks/>
            </p:cNvCxnSpPr>
            <p:nvPr/>
          </p:nvCxnSpPr>
          <p:spPr>
            <a:xfrm>
              <a:off x="10321757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3412D7A9-0E8F-6849-E3F0-75C59A469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483" y="2113496"/>
              <a:ext cx="1941071" cy="953936"/>
            </a:xfrm>
            <a:prstGeom prst="rect">
              <a:avLst/>
            </a:prstGeom>
          </p:spPr>
        </p:pic>
      </p:grpSp>
      <p:sp>
        <p:nvSpPr>
          <p:cNvPr id="29" name="Shape 3">
            <a:extLst>
              <a:ext uri="{FF2B5EF4-FFF2-40B4-BE49-F238E27FC236}">
                <a16:creationId xmlns:a16="http://schemas.microsoft.com/office/drawing/2014/main" id="{8F3E7E27-1467-4D2F-811F-DFF580DE4AF4}"/>
              </a:ext>
            </a:extLst>
          </p:cNvPr>
          <p:cNvSpPr/>
          <p:nvPr/>
        </p:nvSpPr>
        <p:spPr>
          <a:xfrm>
            <a:off x="716168" y="2876028"/>
            <a:ext cx="9902159" cy="3892212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 dirty="0"/>
          </a:p>
        </p:txBody>
      </p:sp>
      <p:sp>
        <p:nvSpPr>
          <p:cNvPr id="30" name="Text 4">
            <a:extLst>
              <a:ext uri="{FF2B5EF4-FFF2-40B4-BE49-F238E27FC236}">
                <a16:creationId xmlns:a16="http://schemas.microsoft.com/office/drawing/2014/main" id="{67EE7217-CA9D-42D3-97B4-BAB84C3948E9}"/>
              </a:ext>
            </a:extLst>
          </p:cNvPr>
          <p:cNvSpPr/>
          <p:nvPr/>
        </p:nvSpPr>
        <p:spPr>
          <a:xfrm>
            <a:off x="3283766" y="3092893"/>
            <a:ext cx="713374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503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Arial Nova" panose="020B0504020202020204" pitchFamily="34" charset="0"/>
                <a:ea typeface="PT Sans" pitchFamily="34" charset="-122"/>
                <a:cs typeface="PT Sans" pitchFamily="34" charset="-120"/>
              </a:rPr>
              <a:t>ОГОЛОШЕННЯ ПРО ПОЧАТОК КОНКУРСУ </a:t>
            </a:r>
            <a:endParaRPr lang="en-US" sz="2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cxnSp>
        <p:nvCxnSpPr>
          <p:cNvPr id="31" name="Straight Connector 24">
            <a:extLst>
              <a:ext uri="{FF2B5EF4-FFF2-40B4-BE49-F238E27FC236}">
                <a16:creationId xmlns:a16="http://schemas.microsoft.com/office/drawing/2014/main" id="{BCEE0B61-86EE-4B3E-A7C3-3D027D92AE09}"/>
              </a:ext>
            </a:extLst>
          </p:cNvPr>
          <p:cNvCxnSpPr>
            <a:cxnSpLocks/>
          </p:cNvCxnSpPr>
          <p:nvPr/>
        </p:nvCxnSpPr>
        <p:spPr>
          <a:xfrm>
            <a:off x="3378443" y="3691462"/>
            <a:ext cx="6790765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3">
            <a:extLst>
              <a:ext uri="{FF2B5EF4-FFF2-40B4-BE49-F238E27FC236}">
                <a16:creationId xmlns:a16="http://schemas.microsoft.com/office/drawing/2014/main" id="{50BF943A-0BD4-438C-AF43-4321AC1C7676}"/>
              </a:ext>
            </a:extLst>
          </p:cNvPr>
          <p:cNvSpPr/>
          <p:nvPr/>
        </p:nvSpPr>
        <p:spPr>
          <a:xfrm>
            <a:off x="3276082" y="4108809"/>
            <a:ext cx="3943027" cy="44481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503"/>
              </a:lnSpc>
            </a:pPr>
            <a:r>
              <a:rPr lang="en-US" sz="2000" dirty="0">
                <a:solidFill>
                  <a:schemeClr val="bg1"/>
                </a:solidFill>
                <a:latin typeface="Arial Nova" panose="020B0504020202020204" pitchFamily="34" charset="0"/>
              </a:rPr>
              <a:t>ПОДАЧА КАНДИДАТАМИ ЗАЯВОК</a:t>
            </a:r>
          </a:p>
        </p:txBody>
      </p:sp>
      <p:cxnSp>
        <p:nvCxnSpPr>
          <p:cNvPr id="33" name="Straight Connector 28">
            <a:extLst>
              <a:ext uri="{FF2B5EF4-FFF2-40B4-BE49-F238E27FC236}">
                <a16:creationId xmlns:a16="http://schemas.microsoft.com/office/drawing/2014/main" id="{02F31B81-46F3-4355-968F-5CEA04289C87}"/>
              </a:ext>
            </a:extLst>
          </p:cNvPr>
          <p:cNvCxnSpPr>
            <a:cxnSpLocks/>
          </p:cNvCxnSpPr>
          <p:nvPr/>
        </p:nvCxnSpPr>
        <p:spPr>
          <a:xfrm>
            <a:off x="3378443" y="5027201"/>
            <a:ext cx="6790765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9">
            <a:extLst>
              <a:ext uri="{FF2B5EF4-FFF2-40B4-BE49-F238E27FC236}">
                <a16:creationId xmlns:a16="http://schemas.microsoft.com/office/drawing/2014/main" id="{2DAC06CD-2E26-425D-89BD-CA26B8BB4438}"/>
              </a:ext>
            </a:extLst>
          </p:cNvPr>
          <p:cNvCxnSpPr>
            <a:cxnSpLocks/>
          </p:cNvCxnSpPr>
          <p:nvPr/>
        </p:nvCxnSpPr>
        <p:spPr>
          <a:xfrm>
            <a:off x="3378443" y="5855797"/>
            <a:ext cx="6790765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3">
            <a:extLst>
              <a:ext uri="{FF2B5EF4-FFF2-40B4-BE49-F238E27FC236}">
                <a16:creationId xmlns:a16="http://schemas.microsoft.com/office/drawing/2014/main" id="{0C2E42ED-A3EB-4FCA-A4A6-4B800CDA3EFB}"/>
              </a:ext>
            </a:extLst>
          </p:cNvPr>
          <p:cNvSpPr/>
          <p:nvPr/>
        </p:nvSpPr>
        <p:spPr>
          <a:xfrm>
            <a:off x="3283766" y="5228687"/>
            <a:ext cx="4512996" cy="5602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ПРОХОДЖЕННЯ ТЕСТУВАННЯ</a:t>
            </a:r>
          </a:p>
          <a:p>
            <a:endParaRPr lang="ru-RU" sz="2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42" name="Text 6">
            <a:extLst>
              <a:ext uri="{FF2B5EF4-FFF2-40B4-BE49-F238E27FC236}">
                <a16:creationId xmlns:a16="http://schemas.microsoft.com/office/drawing/2014/main" id="{9D327E04-D3B1-4DB2-96C7-DBEEC747D16A}"/>
              </a:ext>
            </a:extLst>
          </p:cNvPr>
          <p:cNvSpPr/>
          <p:nvPr/>
        </p:nvSpPr>
        <p:spPr>
          <a:xfrm>
            <a:off x="1261767" y="3525537"/>
            <a:ext cx="1588137" cy="6932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  <a:r>
              <a:rPr lang="en-US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5 000</a:t>
            </a:r>
          </a:p>
        </p:txBody>
      </p:sp>
      <p:sp>
        <p:nvSpPr>
          <p:cNvPr id="43" name="Text 7">
            <a:extLst>
              <a:ext uri="{FF2B5EF4-FFF2-40B4-BE49-F238E27FC236}">
                <a16:creationId xmlns:a16="http://schemas.microsoft.com/office/drawing/2014/main" id="{DE06D02D-E6DA-4FDB-801F-DCFF8CF7177E}"/>
              </a:ext>
            </a:extLst>
          </p:cNvPr>
          <p:cNvSpPr/>
          <p:nvPr/>
        </p:nvSpPr>
        <p:spPr>
          <a:xfrm>
            <a:off x="1337612" y="5713116"/>
            <a:ext cx="1385268" cy="44481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r>
              <a:rPr lang="en-US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кандидатів</a:t>
            </a:r>
            <a:endParaRPr lang="en-US" sz="2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48" name="Picture 36">
            <a:extLst>
              <a:ext uri="{FF2B5EF4-FFF2-40B4-BE49-F238E27FC236}">
                <a16:creationId xmlns:a16="http://schemas.microsoft.com/office/drawing/2014/main" id="{2DC4BA01-EB9D-4EA5-8E41-4B9770D650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6639" y="3857360"/>
            <a:ext cx="661239" cy="661239"/>
          </a:xfrm>
          <a:prstGeom prst="rect">
            <a:avLst/>
          </a:prstGeom>
          <a:ln>
            <a:noFill/>
          </a:ln>
        </p:spPr>
      </p:pic>
      <p:pic>
        <p:nvPicPr>
          <p:cNvPr id="58" name="Picture 38">
            <a:extLst>
              <a:ext uri="{FF2B5EF4-FFF2-40B4-BE49-F238E27FC236}">
                <a16:creationId xmlns:a16="http://schemas.microsoft.com/office/drawing/2014/main" id="{AC7B8165-E1EF-4843-AEE6-4DD18F6E35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1373" y="3855042"/>
            <a:ext cx="661239" cy="661239"/>
          </a:xfrm>
          <a:prstGeom prst="rect">
            <a:avLst/>
          </a:prstGeom>
          <a:ln>
            <a:noFill/>
          </a:ln>
        </p:spPr>
      </p:pic>
      <p:sp>
        <p:nvSpPr>
          <p:cNvPr id="59" name="Text 3">
            <a:extLst>
              <a:ext uri="{FF2B5EF4-FFF2-40B4-BE49-F238E27FC236}">
                <a16:creationId xmlns:a16="http://schemas.microsoft.com/office/drawing/2014/main" id="{2BF5C21F-0604-4CEE-8337-4089CB3EAFFB}"/>
              </a:ext>
            </a:extLst>
          </p:cNvPr>
          <p:cNvSpPr/>
          <p:nvPr/>
        </p:nvSpPr>
        <p:spPr>
          <a:xfrm>
            <a:off x="3276082" y="6030233"/>
            <a:ext cx="4512996" cy="5602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ОГОЛОШЕННЯ ПЕРЕМОЖЦІВ</a:t>
            </a:r>
          </a:p>
        </p:txBody>
      </p:sp>
      <p:sp>
        <p:nvSpPr>
          <p:cNvPr id="60" name="Text 6">
            <a:extLst>
              <a:ext uri="{FF2B5EF4-FFF2-40B4-BE49-F238E27FC236}">
                <a16:creationId xmlns:a16="http://schemas.microsoft.com/office/drawing/2014/main" id="{689AE763-5224-4847-875C-B2DBA0DB516E}"/>
              </a:ext>
            </a:extLst>
          </p:cNvPr>
          <p:cNvSpPr/>
          <p:nvPr/>
        </p:nvSpPr>
        <p:spPr>
          <a:xfrm>
            <a:off x="1258926" y="5095655"/>
            <a:ext cx="1588137" cy="6932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000</a:t>
            </a:r>
          </a:p>
        </p:txBody>
      </p:sp>
      <p:sp>
        <p:nvSpPr>
          <p:cNvPr id="61" name="Text 1">
            <a:extLst>
              <a:ext uri="{FF2B5EF4-FFF2-40B4-BE49-F238E27FC236}">
                <a16:creationId xmlns:a16="http://schemas.microsoft.com/office/drawing/2014/main" id="{5BB78E26-60D8-4EC6-A629-E99A4B180154}"/>
              </a:ext>
            </a:extLst>
          </p:cNvPr>
          <p:cNvSpPr/>
          <p:nvPr/>
        </p:nvSpPr>
        <p:spPr>
          <a:xfrm>
            <a:off x="730287" y="1218399"/>
            <a:ext cx="6115474" cy="174030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842"/>
              </a:lnSpc>
              <a:buNone/>
            </a:pPr>
            <a:r>
              <a:rPr lang="en-US" sz="5474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Arial Black" panose="020B0604020202020204" pitchFamily="34" charset="0"/>
              </a:rPr>
              <a:t>I </a:t>
            </a:r>
            <a:r>
              <a:rPr lang="uk-UA" sz="5474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Arial Black" panose="020B0604020202020204" pitchFamily="34" charset="0"/>
              </a:rPr>
              <a:t>ЕТАП</a:t>
            </a:r>
            <a:endParaRPr lang="en-US" sz="5474" b="1" dirty="0">
              <a:solidFill>
                <a:srgbClr val="EBB853"/>
              </a:solidFill>
              <a:latin typeface="Arial Nova" panose="020B05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A9DF7C5-A84D-46EB-9E23-C09A4DA08C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4906" y="4093598"/>
            <a:ext cx="304800" cy="995813"/>
          </a:xfrm>
          <a:prstGeom prst="rect">
            <a:avLst/>
          </a:prstGeom>
        </p:spPr>
      </p:pic>
      <p:pic>
        <p:nvPicPr>
          <p:cNvPr id="65" name="Picture 1">
            <a:extLst>
              <a:ext uri="{FF2B5EF4-FFF2-40B4-BE49-F238E27FC236}">
                <a16:creationId xmlns:a16="http://schemas.microsoft.com/office/drawing/2014/main" id="{0265A0D4-2098-4789-A78B-3183D96DB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6652" y="8401941"/>
            <a:ext cx="920713" cy="1010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2A9E8E-0167-4B77-82A6-3B180D017764}"/>
              </a:ext>
            </a:extLst>
          </p:cNvPr>
          <p:cNvSpPr txBox="1"/>
          <p:nvPr/>
        </p:nvSpPr>
        <p:spPr>
          <a:xfrm>
            <a:off x="8721225" y="4655551"/>
            <a:ext cx="1551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Nunito" pitchFamily="2" charset="0"/>
              </a:rPr>
              <a:t>до 30.10.2024</a:t>
            </a:r>
            <a:endParaRPr lang="en-US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D940450-EB69-47AE-80AE-C2CFFCB7B20C}"/>
              </a:ext>
            </a:extLst>
          </p:cNvPr>
          <p:cNvSpPr txBox="1"/>
          <p:nvPr/>
        </p:nvSpPr>
        <p:spPr>
          <a:xfrm>
            <a:off x="9029964" y="3244860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Nunito" pitchFamily="2" charset="0"/>
              </a:rPr>
              <a:t>02.10.2024</a:t>
            </a:r>
            <a:endParaRPr lang="en-US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8884337-572F-474A-90ED-E7C826ED4D9A}"/>
              </a:ext>
            </a:extLst>
          </p:cNvPr>
          <p:cNvSpPr txBox="1"/>
          <p:nvPr/>
        </p:nvSpPr>
        <p:spPr>
          <a:xfrm>
            <a:off x="8397375" y="5436648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Nunito" pitchFamily="2" charset="0"/>
              </a:rPr>
              <a:t>07.11-21.11.2024</a:t>
            </a:r>
            <a:endParaRPr lang="en-US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76C7ED1-A3D0-4A73-ADFF-6CEBBC6BB4C1}"/>
              </a:ext>
            </a:extLst>
          </p:cNvPr>
          <p:cNvSpPr txBox="1"/>
          <p:nvPr/>
        </p:nvSpPr>
        <p:spPr>
          <a:xfrm>
            <a:off x="8327037" y="6073608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Nunito" pitchFamily="2" charset="0"/>
              </a:rPr>
              <a:t>22.11-09.12.2024</a:t>
            </a:r>
            <a:endParaRPr lang="en-US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F83ADC-73F3-4350-B2C6-34D35884CC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62602" y="2876028"/>
            <a:ext cx="2516484" cy="251648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9271AEE-B2CB-41B5-B02A-B4E0B6CC2EE9}"/>
              </a:ext>
            </a:extLst>
          </p:cNvPr>
          <p:cNvSpPr txBox="1"/>
          <p:nvPr/>
        </p:nvSpPr>
        <p:spPr>
          <a:xfrm>
            <a:off x="11777827" y="5468324"/>
            <a:ext cx="1817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BE00"/>
                </a:solidFill>
                <a:latin typeface="Nunito" pitchFamily="2" charset="0"/>
              </a:rPr>
              <a:t>анкета учасника</a:t>
            </a:r>
            <a:endParaRPr lang="en-US" b="1" dirty="0">
              <a:solidFill>
                <a:srgbClr val="FFBE0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39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">
            <a:extLst>
              <a:ext uri="{FF2B5EF4-FFF2-40B4-BE49-F238E27FC236}">
                <a16:creationId xmlns:a16="http://schemas.microsoft.com/office/drawing/2014/main" id="{CE4BB066-F6DD-4417-B187-93A5B55D539B}"/>
              </a:ext>
            </a:extLst>
          </p:cNvPr>
          <p:cNvSpPr/>
          <p:nvPr/>
        </p:nvSpPr>
        <p:spPr>
          <a:xfrm>
            <a:off x="4842527" y="2458547"/>
            <a:ext cx="8537162" cy="3892212"/>
          </a:xfrm>
          <a:prstGeom prst="roundRect">
            <a:avLst>
              <a:gd name="adj" fmla="val 10698"/>
            </a:avLst>
          </a:prstGeom>
          <a:solidFill>
            <a:schemeClr val="bg1">
              <a:alpha val="5020"/>
            </a:schemeClr>
          </a:solidFill>
          <a:ln w="12700">
            <a:gradFill>
              <a:gsLst>
                <a:gs pos="0">
                  <a:srgbClr val="EBB853"/>
                </a:gs>
                <a:gs pos="100000">
                  <a:srgbClr val="5A4720"/>
                </a:gs>
              </a:gsLst>
              <a:lin ang="3000000" scaled="0"/>
            </a:gra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0" name="Text 7"/>
          <p:cNvSpPr/>
          <p:nvPr/>
        </p:nvSpPr>
        <p:spPr>
          <a:xfrm>
            <a:off x="1042630" y="6432709"/>
            <a:ext cx="12545139" cy="44481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503"/>
              </a:lnSpc>
              <a:buNone/>
            </a:pPr>
            <a:endParaRPr lang="en-US" sz="2189" dirty="0"/>
          </a:p>
        </p:txBody>
      </p: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582D68DA-0830-433E-C2B1-72F15B05F114}"/>
              </a:ext>
            </a:extLst>
          </p:cNvPr>
          <p:cNvGrpSpPr/>
          <p:nvPr/>
        </p:nvGrpSpPr>
        <p:grpSpPr>
          <a:xfrm>
            <a:off x="13447253" y="209299"/>
            <a:ext cx="867850" cy="707886"/>
            <a:chOff x="494871" y="7289208"/>
            <a:chExt cx="867850" cy="7078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FFAC82-A53D-D02A-1665-9C50A3C5D1B7}"/>
                </a:ext>
              </a:extLst>
            </p:cNvPr>
            <p:cNvSpPr txBox="1"/>
            <p:nvPr/>
          </p:nvSpPr>
          <p:spPr>
            <a:xfrm>
              <a:off x="494871" y="7289208"/>
              <a:ext cx="61192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uk-UA" sz="4000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9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38F4D5F-63E6-D1EE-2083-48635DC49072}"/>
                </a:ext>
              </a:extLst>
            </p:cNvPr>
            <p:cNvSpPr txBox="1"/>
            <p:nvPr/>
          </p:nvSpPr>
          <p:spPr>
            <a:xfrm>
              <a:off x="840322" y="7553905"/>
              <a:ext cx="5223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en-US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/</a:t>
              </a:r>
              <a:r>
                <a:rPr lang="uk-UA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12</a:t>
              </a:r>
              <a:endParaRPr lang="en-US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3280F2E9-0E16-6739-7C25-1C31CE1709DE}"/>
              </a:ext>
            </a:extLst>
          </p:cNvPr>
          <p:cNvGrpSpPr/>
          <p:nvPr/>
        </p:nvGrpSpPr>
        <p:grpSpPr>
          <a:xfrm>
            <a:off x="9620175" y="7423329"/>
            <a:ext cx="4433728" cy="535808"/>
            <a:chOff x="2954483" y="2048561"/>
            <a:chExt cx="8431006" cy="1018871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C86876C3-4B18-ED10-AEFF-07ECE680A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2305" y="2278596"/>
              <a:ext cx="2717800" cy="558800"/>
            </a:xfrm>
            <a:prstGeom prst="rect">
              <a:avLst/>
            </a:prstGeom>
          </p:spPr>
        </p:pic>
        <p:cxnSp>
          <p:nvCxnSpPr>
            <p:cNvPr id="52" name="Прямая соединительная линия 17">
              <a:extLst>
                <a:ext uri="{FF2B5EF4-FFF2-40B4-BE49-F238E27FC236}">
                  <a16:creationId xmlns:a16="http://schemas.microsoft.com/office/drawing/2014/main" id="{FD338B00-33F1-CE22-81FE-B1830E00A1A5}"/>
                </a:ext>
              </a:extLst>
            </p:cNvPr>
            <p:cNvCxnSpPr>
              <a:cxnSpLocks/>
            </p:cNvCxnSpPr>
            <p:nvPr/>
          </p:nvCxnSpPr>
          <p:spPr>
            <a:xfrm>
              <a:off x="8176436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22">
              <a:extLst>
                <a:ext uri="{FF2B5EF4-FFF2-40B4-BE49-F238E27FC236}">
                  <a16:creationId xmlns:a16="http://schemas.microsoft.com/office/drawing/2014/main" id="{AB1BE787-BDC7-FB9D-645D-DD5741D56BBD}"/>
                </a:ext>
              </a:extLst>
            </p:cNvPr>
            <p:cNvCxnSpPr>
              <a:cxnSpLocks/>
            </p:cNvCxnSpPr>
            <p:nvPr/>
          </p:nvCxnSpPr>
          <p:spPr>
            <a:xfrm>
              <a:off x="5105974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0BF6794B-6D84-C382-9D8B-227C4F93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65" b="92137" l="9954" r="89815">
                          <a14:foregroundMark x1="30093" y1="38508" x2="30093" y2="38508"/>
                          <a14:foregroundMark x1="50926" y1="8266" x2="50926" y2="8266"/>
                          <a14:foregroundMark x1="26389" y1="27419" x2="26389" y2="27419"/>
                          <a14:foregroundMark x1="50463" y1="27621" x2="50463" y2="27823"/>
                          <a14:foregroundMark x1="74074" y1="38105" x2="74074" y2="38105"/>
                          <a14:foregroundMark x1="89120" y1="50605" x2="89120" y2="50605"/>
                          <a14:foregroundMark x1="68981" y1="92137" x2="68981" y2="92137"/>
                          <a14:foregroundMark x1="52083" y1="78831" x2="52083" y2="78831"/>
                          <a14:foregroundMark x1="53472" y1="73387" x2="53472" y2="73387"/>
                          <a14:foregroundMark x1="53472" y1="52419" x2="53472" y2="524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98086" y="2048561"/>
              <a:ext cx="887403" cy="101887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15228900-3E2F-DF2D-4DD0-FE2C9A80C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2767" y="2334121"/>
              <a:ext cx="1792659" cy="447751"/>
            </a:xfrm>
            <a:prstGeom prst="rect">
              <a:avLst/>
            </a:prstGeom>
          </p:spPr>
        </p:pic>
        <p:cxnSp>
          <p:nvCxnSpPr>
            <p:cNvPr id="56" name="Прямая соединительная линия 17">
              <a:extLst>
                <a:ext uri="{FF2B5EF4-FFF2-40B4-BE49-F238E27FC236}">
                  <a16:creationId xmlns:a16="http://schemas.microsoft.com/office/drawing/2014/main" id="{1A41EDBA-ADAF-DD84-5750-0FBB90B55306}"/>
                </a:ext>
              </a:extLst>
            </p:cNvPr>
            <p:cNvCxnSpPr>
              <a:cxnSpLocks/>
            </p:cNvCxnSpPr>
            <p:nvPr/>
          </p:nvCxnSpPr>
          <p:spPr>
            <a:xfrm>
              <a:off x="10321757" y="2113496"/>
              <a:ext cx="0" cy="889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3412D7A9-0E8F-6849-E3F0-75C59A469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483" y="2113496"/>
              <a:ext cx="1941071" cy="953936"/>
            </a:xfrm>
            <a:prstGeom prst="rect">
              <a:avLst/>
            </a:prstGeom>
          </p:spPr>
        </p:pic>
      </p:grpSp>
      <p:pic>
        <p:nvPicPr>
          <p:cNvPr id="65" name="Picture 1">
            <a:extLst>
              <a:ext uri="{FF2B5EF4-FFF2-40B4-BE49-F238E27FC236}">
                <a16:creationId xmlns:a16="http://schemas.microsoft.com/office/drawing/2014/main" id="{0265A0D4-2098-4789-A78B-3183D96DB1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6652" y="8401941"/>
            <a:ext cx="920713" cy="1010538"/>
          </a:xfrm>
          <a:prstGeom prst="rect">
            <a:avLst/>
          </a:prstGeom>
        </p:spPr>
      </p:pic>
      <p:sp>
        <p:nvSpPr>
          <p:cNvPr id="37" name="Text 1">
            <a:extLst>
              <a:ext uri="{FF2B5EF4-FFF2-40B4-BE49-F238E27FC236}">
                <a16:creationId xmlns:a16="http://schemas.microsoft.com/office/drawing/2014/main" id="{323894E3-D1A1-4442-9ACE-7A0AA2968B14}"/>
              </a:ext>
            </a:extLst>
          </p:cNvPr>
          <p:cNvSpPr/>
          <p:nvPr/>
        </p:nvSpPr>
        <p:spPr>
          <a:xfrm>
            <a:off x="824525" y="625648"/>
            <a:ext cx="6115474" cy="174030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842"/>
              </a:lnSpc>
              <a:buNone/>
            </a:pPr>
            <a:r>
              <a:rPr lang="en-US" sz="5474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Arial Black" panose="020B0604020202020204" pitchFamily="34" charset="0"/>
              </a:rPr>
              <a:t>II </a:t>
            </a:r>
            <a:r>
              <a:rPr lang="uk-UA" sz="5474" b="1" dirty="0">
                <a:solidFill>
                  <a:srgbClr val="EBB853"/>
                </a:solidFill>
                <a:latin typeface="Arial Nova" panose="020B0504020202020204" pitchFamily="34" charset="0"/>
                <a:ea typeface="Nunito" pitchFamily="34" charset="-122"/>
                <a:cs typeface="Arial Black" panose="020B0604020202020204" pitchFamily="34" charset="0"/>
              </a:rPr>
              <a:t>ЕТАП</a:t>
            </a:r>
            <a:endParaRPr lang="en-US" sz="5474" b="1" dirty="0">
              <a:solidFill>
                <a:srgbClr val="EBB853"/>
              </a:solidFill>
              <a:latin typeface="Arial Nova" panose="020B05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id="{8A26902A-16AB-40ED-9325-BE32ECB786C2}"/>
              </a:ext>
            </a:extLst>
          </p:cNvPr>
          <p:cNvSpPr/>
          <p:nvPr/>
        </p:nvSpPr>
        <p:spPr>
          <a:xfrm>
            <a:off x="5796660" y="9532974"/>
            <a:ext cx="713374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503"/>
              </a:lnSpc>
              <a:buNone/>
            </a:pPr>
            <a:r>
              <a:rPr lang="uk-UA" sz="2000" b="1" dirty="0">
                <a:solidFill>
                  <a:srgbClr val="FFFFFF"/>
                </a:solidFill>
                <a:latin typeface="Arial Nova" panose="020B0504020202020204" pitchFamily="34" charset="0"/>
                <a:ea typeface="PT Sans" pitchFamily="34" charset="-122"/>
                <a:cs typeface="PT Sans" pitchFamily="34" charset="-120"/>
              </a:rPr>
              <a:t>ВІДЕОПРЕЗЕНТАЦІЯ НА ВІЛЬНУ ТЕМУ</a:t>
            </a:r>
            <a:endParaRPr lang="en-US" sz="2000" b="1" dirty="0">
              <a:latin typeface="Arial Nova" panose="020B0504020202020204" pitchFamily="34" charset="0"/>
            </a:endParaRPr>
          </a:p>
        </p:txBody>
      </p:sp>
      <p:cxnSp>
        <p:nvCxnSpPr>
          <p:cNvPr id="39" name="Straight Connector 24">
            <a:extLst>
              <a:ext uri="{FF2B5EF4-FFF2-40B4-BE49-F238E27FC236}">
                <a16:creationId xmlns:a16="http://schemas.microsoft.com/office/drawing/2014/main" id="{5E42C70B-A813-4727-BD32-942DAC7FCC32}"/>
              </a:ext>
            </a:extLst>
          </p:cNvPr>
          <p:cNvCxnSpPr>
            <a:cxnSpLocks/>
          </p:cNvCxnSpPr>
          <p:nvPr/>
        </p:nvCxnSpPr>
        <p:spPr>
          <a:xfrm>
            <a:off x="7219516" y="4150963"/>
            <a:ext cx="5479127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3">
            <a:extLst>
              <a:ext uri="{FF2B5EF4-FFF2-40B4-BE49-F238E27FC236}">
                <a16:creationId xmlns:a16="http://schemas.microsoft.com/office/drawing/2014/main" id="{224F941C-5D8F-48F9-8254-AF220E9B2A03}"/>
              </a:ext>
            </a:extLst>
          </p:cNvPr>
          <p:cNvSpPr/>
          <p:nvPr/>
        </p:nvSpPr>
        <p:spPr>
          <a:xfrm>
            <a:off x="7219516" y="3153093"/>
            <a:ext cx="5366826" cy="53827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503"/>
              </a:lnSpc>
            </a:pPr>
            <a:r>
              <a:rPr lang="ru-RU" sz="2000" dirty="0">
                <a:solidFill>
                  <a:srgbClr val="FFFFFF"/>
                </a:solidFill>
                <a:latin typeface="Arial Nova" panose="020B0504020202020204" pitchFamily="34" charset="0"/>
              </a:rPr>
              <a:t>ПРОХОДЖЕННЯ КВЕСТОВИХ ЗАВДАНЬ</a:t>
            </a:r>
            <a:endParaRPr lang="en-US" sz="2000" dirty="0">
              <a:solidFill>
                <a:srgbClr val="FFFFFF"/>
              </a:solidFill>
              <a:latin typeface="Arial Nova" panose="020B0504020202020204" pitchFamily="34" charset="0"/>
            </a:endParaRPr>
          </a:p>
        </p:txBody>
      </p:sp>
      <p:cxnSp>
        <p:nvCxnSpPr>
          <p:cNvPr id="44" name="Straight Connector 29">
            <a:extLst>
              <a:ext uri="{FF2B5EF4-FFF2-40B4-BE49-F238E27FC236}">
                <a16:creationId xmlns:a16="http://schemas.microsoft.com/office/drawing/2014/main" id="{C5B209A1-C6EF-4192-8183-64940F13A45A}"/>
              </a:ext>
            </a:extLst>
          </p:cNvPr>
          <p:cNvCxnSpPr>
            <a:cxnSpLocks/>
          </p:cNvCxnSpPr>
          <p:nvPr/>
        </p:nvCxnSpPr>
        <p:spPr>
          <a:xfrm>
            <a:off x="7331816" y="5486050"/>
            <a:ext cx="5366827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6">
            <a:extLst>
              <a:ext uri="{FF2B5EF4-FFF2-40B4-BE49-F238E27FC236}">
                <a16:creationId xmlns:a16="http://schemas.microsoft.com/office/drawing/2014/main" id="{2EC2D203-240B-4AEC-A028-E389AD629940}"/>
              </a:ext>
            </a:extLst>
          </p:cNvPr>
          <p:cNvSpPr/>
          <p:nvPr/>
        </p:nvSpPr>
        <p:spPr>
          <a:xfrm>
            <a:off x="5266159" y="3202284"/>
            <a:ext cx="1588137" cy="6932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000</a:t>
            </a:r>
          </a:p>
        </p:txBody>
      </p:sp>
      <p:sp>
        <p:nvSpPr>
          <p:cNvPr id="47" name="Text 7">
            <a:extLst>
              <a:ext uri="{FF2B5EF4-FFF2-40B4-BE49-F238E27FC236}">
                <a16:creationId xmlns:a16="http://schemas.microsoft.com/office/drawing/2014/main" id="{3DEE4CD7-CCE5-4246-9F2C-29B6ACFE0CB3}"/>
              </a:ext>
            </a:extLst>
          </p:cNvPr>
          <p:cNvSpPr/>
          <p:nvPr/>
        </p:nvSpPr>
        <p:spPr>
          <a:xfrm>
            <a:off x="5372484" y="5389863"/>
            <a:ext cx="1715938" cy="44481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r>
              <a:rPr lang="en-US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кандидатів</a:t>
            </a:r>
            <a:endParaRPr lang="en-US" sz="2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49" name="Text 6">
            <a:extLst>
              <a:ext uri="{FF2B5EF4-FFF2-40B4-BE49-F238E27FC236}">
                <a16:creationId xmlns:a16="http://schemas.microsoft.com/office/drawing/2014/main" id="{071CBD5B-EDFE-4A87-BA83-E7438D6C8DE8}"/>
              </a:ext>
            </a:extLst>
          </p:cNvPr>
          <p:cNvSpPr/>
          <p:nvPr/>
        </p:nvSpPr>
        <p:spPr>
          <a:xfrm>
            <a:off x="5263318" y="4772402"/>
            <a:ext cx="1588137" cy="6932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  <a:r>
              <a:rPr lang="en-US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00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15252DA-1FFD-4C2D-BA0F-646EF8C748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2138" y="3782523"/>
            <a:ext cx="304800" cy="995813"/>
          </a:xfrm>
          <a:prstGeom prst="rect">
            <a:avLst/>
          </a:prstGeom>
        </p:spPr>
      </p:pic>
      <p:pic>
        <p:nvPicPr>
          <p:cNvPr id="63" name="Picture 1">
            <a:extLst>
              <a:ext uri="{FF2B5EF4-FFF2-40B4-BE49-F238E27FC236}">
                <a16:creationId xmlns:a16="http://schemas.microsoft.com/office/drawing/2014/main" id="{E66E200C-4D6C-45EA-9B38-27358C4743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2094" y="5943658"/>
            <a:ext cx="920713" cy="1010538"/>
          </a:xfrm>
          <a:prstGeom prst="rect">
            <a:avLst/>
          </a:prstGeom>
        </p:spPr>
      </p:pic>
      <p:pic>
        <p:nvPicPr>
          <p:cNvPr id="3" name="Графіка 2">
            <a:extLst>
              <a:ext uri="{FF2B5EF4-FFF2-40B4-BE49-F238E27FC236}">
                <a16:creationId xmlns:a16="http://schemas.microsoft.com/office/drawing/2014/main" id="{F012D82B-F5E2-4565-9297-0E2BF48C4F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3060184">
            <a:off x="2065952" y="5480079"/>
            <a:ext cx="4803230" cy="204452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BD99BCD-8F52-4AAE-8CF1-2D0DD4D6CDF7}"/>
              </a:ext>
            </a:extLst>
          </p:cNvPr>
          <p:cNvSpPr txBox="1"/>
          <p:nvPr/>
        </p:nvSpPr>
        <p:spPr>
          <a:xfrm>
            <a:off x="10949564" y="3762163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Nunito" pitchFamily="2" charset="0"/>
              </a:rPr>
              <a:t>10.12-24.12.2024</a:t>
            </a:r>
            <a:endParaRPr lang="en-US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67" name="Text 3">
            <a:extLst>
              <a:ext uri="{FF2B5EF4-FFF2-40B4-BE49-F238E27FC236}">
                <a16:creationId xmlns:a16="http://schemas.microsoft.com/office/drawing/2014/main" id="{E7862835-8610-43BA-ACA2-DD06DB3B2E9A}"/>
              </a:ext>
            </a:extLst>
          </p:cNvPr>
          <p:cNvSpPr/>
          <p:nvPr/>
        </p:nvSpPr>
        <p:spPr>
          <a:xfrm>
            <a:off x="7219516" y="4615820"/>
            <a:ext cx="4512996" cy="5602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r>
              <a:rPr lang="ru-RU" sz="2000" dirty="0">
                <a:solidFill>
                  <a:schemeClr val="bg1"/>
                </a:solidFill>
                <a:latin typeface="Arial Nova" panose="020B0504020202020204" pitchFamily="34" charset="0"/>
              </a:rPr>
              <a:t>ОГОЛОШЕННЯ ПЕРЕМОЖЦІВ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16D11EC-C9E6-4793-BE25-6D6C4AA29D16}"/>
              </a:ext>
            </a:extLst>
          </p:cNvPr>
          <p:cNvSpPr txBox="1"/>
          <p:nvPr/>
        </p:nvSpPr>
        <p:spPr>
          <a:xfrm>
            <a:off x="10420573" y="5116718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Nunito" pitchFamily="2" charset="0"/>
              </a:rPr>
              <a:t>25.12.2024-12.01.2025</a:t>
            </a:r>
            <a:endParaRPr lang="en-US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85AD598-7B23-45CD-98EC-26E65E86AB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670" y="2458547"/>
            <a:ext cx="2516484" cy="251648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45C31B2-FAA2-4643-A0C1-23B00596B2ED}"/>
              </a:ext>
            </a:extLst>
          </p:cNvPr>
          <p:cNvSpPr txBox="1"/>
          <p:nvPr/>
        </p:nvSpPr>
        <p:spPr>
          <a:xfrm>
            <a:off x="1322895" y="5050843"/>
            <a:ext cx="1817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BE00"/>
                </a:solidFill>
                <a:latin typeface="Nunito" pitchFamily="2" charset="0"/>
              </a:rPr>
              <a:t>анкета учасника</a:t>
            </a:r>
            <a:endParaRPr lang="en-US" b="1" dirty="0">
              <a:solidFill>
                <a:srgbClr val="FFBE0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638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723</Words>
  <Application>Microsoft Office PowerPoint</Application>
  <PresentationFormat>Довільний</PresentationFormat>
  <Paragraphs>144</Paragraphs>
  <Slides>12</Slides>
  <Notes>12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Arial Nova</vt:lpstr>
      <vt:lpstr>Calibri</vt:lpstr>
      <vt:lpstr>Nunito</vt:lpstr>
      <vt:lpstr>PT Sans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1</cp:lastModifiedBy>
  <cp:revision>64</cp:revision>
  <dcterms:created xsi:type="dcterms:W3CDTF">2023-11-03T14:06:03Z</dcterms:created>
  <dcterms:modified xsi:type="dcterms:W3CDTF">2024-10-07T09:50:37Z</dcterms:modified>
</cp:coreProperties>
</file>