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omments/modernComment_322_66C11A8C.xml" ContentType="application/vnd.ms-powerpoint.comments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8" r:id="rId2"/>
    <p:sldMasterId id="2147483742" r:id="rId3"/>
  </p:sldMasterIdLst>
  <p:notesMasterIdLst>
    <p:notesMasterId r:id="rId60"/>
  </p:notesMasterIdLst>
  <p:sldIdLst>
    <p:sldId id="298" r:id="rId4"/>
    <p:sldId id="690" r:id="rId5"/>
    <p:sldId id="804" r:id="rId6"/>
    <p:sldId id="795" r:id="rId7"/>
    <p:sldId id="309" r:id="rId8"/>
    <p:sldId id="813" r:id="rId9"/>
    <p:sldId id="776" r:id="rId10"/>
    <p:sldId id="301" r:id="rId11"/>
    <p:sldId id="827" r:id="rId12"/>
    <p:sldId id="833" r:id="rId13"/>
    <p:sldId id="832" r:id="rId14"/>
    <p:sldId id="835" r:id="rId15"/>
    <p:sldId id="834" r:id="rId16"/>
    <p:sldId id="836" r:id="rId17"/>
    <p:sldId id="824" r:id="rId18"/>
    <p:sldId id="825" r:id="rId19"/>
    <p:sldId id="817" r:id="rId20"/>
    <p:sldId id="818" r:id="rId21"/>
    <p:sldId id="819" r:id="rId22"/>
    <p:sldId id="820" r:id="rId23"/>
    <p:sldId id="772" r:id="rId24"/>
    <p:sldId id="663" r:id="rId25"/>
    <p:sldId id="775" r:id="rId26"/>
    <p:sldId id="815" r:id="rId27"/>
    <p:sldId id="777" r:id="rId28"/>
    <p:sldId id="802" r:id="rId29"/>
    <p:sldId id="778" r:id="rId30"/>
    <p:sldId id="788" r:id="rId31"/>
    <p:sldId id="793" r:id="rId32"/>
    <p:sldId id="816" r:id="rId33"/>
    <p:sldId id="266" r:id="rId34"/>
    <p:sldId id="790" r:id="rId35"/>
    <p:sldId id="811" r:id="rId36"/>
    <p:sldId id="812" r:id="rId37"/>
    <p:sldId id="808" r:id="rId38"/>
    <p:sldId id="826" r:id="rId39"/>
    <p:sldId id="694" r:id="rId40"/>
    <p:sldId id="736" r:id="rId41"/>
    <p:sldId id="737" r:id="rId42"/>
    <p:sldId id="829" r:id="rId43"/>
    <p:sldId id="780" r:id="rId44"/>
    <p:sldId id="773" r:id="rId45"/>
    <p:sldId id="781" r:id="rId46"/>
    <p:sldId id="769" r:id="rId47"/>
    <p:sldId id="704" r:id="rId48"/>
    <p:sldId id="743" r:id="rId49"/>
    <p:sldId id="744" r:id="rId50"/>
    <p:sldId id="763" r:id="rId51"/>
    <p:sldId id="746" r:id="rId52"/>
    <p:sldId id="747" r:id="rId53"/>
    <p:sldId id="800" r:id="rId54"/>
    <p:sldId id="801" r:id="rId55"/>
    <p:sldId id="715" r:id="rId56"/>
    <p:sldId id="733" r:id="rId57"/>
    <p:sldId id="791" r:id="rId58"/>
    <p:sldId id="693" r:id="rId59"/>
  </p:sldIdLst>
  <p:sldSz cx="9144000" cy="6858000" type="screen4x3"/>
  <p:notesSz cx="6669088" cy="992822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A42B34-C315-273E-BEBF-55F65C520473}" name=" " initials="" userId="3a65618f768e6bfe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2" clrIdx="0">
    <p:extLst>
      <p:ext uri="{19B8F6BF-5375-455C-9EA6-DF929625EA0E}">
        <p15:presenceInfo xmlns:p15="http://schemas.microsoft.com/office/powerpoint/2012/main" userId="3a65618f768e6b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3300"/>
    <a:srgbClr val="F8FF9B"/>
    <a:srgbClr val="8BCDFF"/>
    <a:srgbClr val="0070C0"/>
    <a:srgbClr val="0000CC"/>
    <a:srgbClr val="0066CC"/>
    <a:srgbClr val="009242"/>
    <a:srgbClr val="976B3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305" autoAdjust="0"/>
    <p:restoredTop sz="94563" autoAdjust="0"/>
  </p:normalViewPr>
  <p:slideViewPr>
    <p:cSldViewPr>
      <p:cViewPr varScale="1">
        <p:scale>
          <a:sx n="83" d="100"/>
          <a:sy n="83" d="100"/>
        </p:scale>
        <p:origin x="86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microsoft.com/office/2018/10/relationships/authors" Target="authors.xml"/><Relationship Id="rId5" Type="http://schemas.openxmlformats.org/officeDocument/2006/relationships/slide" Target="slides/slide2.xml"/><Relationship Id="rId61" Type="http://schemas.openxmlformats.org/officeDocument/2006/relationships/commentAuthors" Target="commentAuthor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ena\AppData\Roaming\Microsoft\Excel\&#1042;&#1089;&#1090;&#1091;&#1087;%20&#1073;&#1072;&#1082;&#1072;&#1083;&#1072;&#1074;&#1088;&#1080;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ena\AppData\Roaming\Microsoft\Excel\&#1042;&#1089;&#1090;&#1091;&#1087;%20&#1073;&#1072;&#1082;&#1072;&#1083;&#1072;&#1074;&#1088;&#1080;%20(version%201)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ena\AppData\Roaming\Microsoft\Excel\&#1042;&#1089;&#1090;&#1091;&#1087;%20&#1073;&#1072;&#1082;&#1072;&#1083;&#1072;&#1074;&#1088;&#1080;%20(version%201)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ena\AppData\Roaming\Microsoft\Excel\&#1042;&#1089;&#1090;&#1091;&#1087;%20&#1073;&#1072;&#1082;&#1072;&#1083;&#1072;&#1074;&#1088;&#1080;%20(version%201)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ena\Documents\ZVIT%20DEAN\2021\&#1047;&#1074;&#1110;&#1090;202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ena\Documents\ZVIT%20DEAN\2021\&#1047;&#1074;&#1110;&#1090;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ena\Documents\ZVIT%20DEAN\2021\&#1047;&#1074;&#1110;&#1090;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ena\Documents\ZVIT%20DEAN\&#1042;&#1089;&#1090;&#1091;&#1087;%20&#1073;&#1072;&#1082;&#1072;&#1083;&#1072;&#1074;&#1088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lena\AppData\Roaming\Microsoft\Excel\&#1042;&#1089;&#1090;&#1091;&#1087;%20&#1073;&#1072;&#1082;&#1072;&#1083;&#1072;&#1074;&#1088;&#1080;%20(version%201).xlsb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ena\AppData\Roaming\Microsoft\Excel\&#1042;&#1089;&#1090;&#1091;&#1087;%20&#1073;&#1072;&#1082;&#1072;&#1083;&#1072;&#1074;&#1088;&#1080;%20(version%201)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25371828521428E-2"/>
          <c:y val="0.19486111111111112"/>
          <c:w val="0.87753018372703417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Аркуш1!$C$47:$C$50</c:f>
              <c:numCache>
                <c:formatCode>General</c:formatCode>
                <c:ptCount val="4"/>
                <c:pt idx="0">
                  <c:v>2012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Аркуш1!$D$47:$D$50</c:f>
              <c:numCache>
                <c:formatCode>General</c:formatCode>
                <c:ptCount val="4"/>
                <c:pt idx="0">
                  <c:v>798</c:v>
                </c:pt>
                <c:pt idx="1">
                  <c:v>1278</c:v>
                </c:pt>
                <c:pt idx="2">
                  <c:v>1299</c:v>
                </c:pt>
                <c:pt idx="3">
                  <c:v>1458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0-47EB-833F-5068DAE77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4984623"/>
        <c:axId val="1204991279"/>
      </c:barChart>
      <c:catAx>
        <c:axId val="1204984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04991279"/>
        <c:crosses val="autoZero"/>
        <c:auto val="1"/>
        <c:lblAlgn val="ctr"/>
        <c:lblOffset val="100"/>
        <c:noMultiLvlLbl val="0"/>
      </c:catAx>
      <c:valAx>
        <c:axId val="1204991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81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04984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 baseline="0">
          <a:solidFill>
            <a:srgbClr val="FF0000"/>
          </a:solidFill>
        </a:defRPr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загальне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Аркуш1!$C$83:$C$91</c:f>
              <c:strCache>
                <c:ptCount val="9"/>
                <c:pt idx="0">
                  <c:v>ОМ</c:v>
                </c:pt>
                <c:pt idx="1">
                  <c:v>ІПС</c:v>
                </c:pt>
                <c:pt idx="2">
                  <c:v>ТК</c:v>
                </c:pt>
                <c:pt idx="3">
                  <c:v>ПС</c:v>
                </c:pt>
                <c:pt idx="4">
                  <c:v>САТР</c:v>
                </c:pt>
                <c:pt idx="5">
                  <c:v>ТТП</c:v>
                </c:pt>
                <c:pt idx="6">
                  <c:v>МІ</c:v>
                </c:pt>
                <c:pt idx="7">
                  <c:v>МСС</c:v>
                </c:pt>
                <c:pt idx="8">
                  <c:v>ДО</c:v>
                </c:pt>
              </c:strCache>
            </c:strRef>
          </c:cat>
          <c:val>
            <c:numRef>
              <c:f>Аркуш1!$D$83:$D$91</c:f>
              <c:numCache>
                <c:formatCode>General</c:formatCode>
                <c:ptCount val="9"/>
                <c:pt idx="0">
                  <c:v>370</c:v>
                </c:pt>
                <c:pt idx="1">
                  <c:v>442</c:v>
                </c:pt>
                <c:pt idx="2">
                  <c:v>550</c:v>
                </c:pt>
                <c:pt idx="3">
                  <c:v>411</c:v>
                </c:pt>
                <c:pt idx="4">
                  <c:v>356</c:v>
                </c:pt>
                <c:pt idx="5">
                  <c:v>484</c:v>
                </c:pt>
                <c:pt idx="6">
                  <c:v>570</c:v>
                </c:pt>
                <c:pt idx="7">
                  <c:v>420</c:v>
                </c:pt>
                <c:pt idx="8">
                  <c:v>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F3-49E9-88CB-28B5EC3EC63D}"/>
            </c:ext>
          </c:extLst>
        </c:ser>
        <c:ser>
          <c:idx val="1"/>
          <c:order val="1"/>
          <c:tx>
            <c:v>аудиторне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Аркуш1!$C$83:$C$91</c:f>
              <c:strCache>
                <c:ptCount val="9"/>
                <c:pt idx="0">
                  <c:v>ОМ</c:v>
                </c:pt>
                <c:pt idx="1">
                  <c:v>ІПС</c:v>
                </c:pt>
                <c:pt idx="2">
                  <c:v>ТК</c:v>
                </c:pt>
                <c:pt idx="3">
                  <c:v>ПС</c:v>
                </c:pt>
                <c:pt idx="4">
                  <c:v>САТР</c:v>
                </c:pt>
                <c:pt idx="5">
                  <c:v>ТТП</c:v>
                </c:pt>
                <c:pt idx="6">
                  <c:v>МІ</c:v>
                </c:pt>
                <c:pt idx="7">
                  <c:v>МСС</c:v>
                </c:pt>
                <c:pt idx="8">
                  <c:v>ДО</c:v>
                </c:pt>
              </c:strCache>
            </c:strRef>
          </c:cat>
          <c:val>
            <c:numRef>
              <c:f>Аркуш1!$E$83:$E$91</c:f>
              <c:numCache>
                <c:formatCode>General</c:formatCode>
                <c:ptCount val="9"/>
                <c:pt idx="0">
                  <c:v>210</c:v>
                </c:pt>
                <c:pt idx="1">
                  <c:v>198</c:v>
                </c:pt>
                <c:pt idx="2">
                  <c:v>178</c:v>
                </c:pt>
                <c:pt idx="3">
                  <c:v>156</c:v>
                </c:pt>
                <c:pt idx="4">
                  <c:v>178</c:v>
                </c:pt>
                <c:pt idx="5">
                  <c:v>196</c:v>
                </c:pt>
                <c:pt idx="6">
                  <c:v>196</c:v>
                </c:pt>
                <c:pt idx="7">
                  <c:v>198</c:v>
                </c:pt>
                <c:pt idx="8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F3-49E9-88CB-28B5EC3EC63D}"/>
            </c:ext>
          </c:extLst>
        </c:ser>
        <c:ser>
          <c:idx val="2"/>
          <c:order val="2"/>
          <c:tx>
            <c:v>лекційне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Аркуш1!$C$83:$C$91</c:f>
              <c:strCache>
                <c:ptCount val="9"/>
                <c:pt idx="0">
                  <c:v>ОМ</c:v>
                </c:pt>
                <c:pt idx="1">
                  <c:v>ІПС</c:v>
                </c:pt>
                <c:pt idx="2">
                  <c:v>ТК</c:v>
                </c:pt>
                <c:pt idx="3">
                  <c:v>ПС</c:v>
                </c:pt>
                <c:pt idx="4">
                  <c:v>САТР</c:v>
                </c:pt>
                <c:pt idx="5">
                  <c:v>ТТП</c:v>
                </c:pt>
                <c:pt idx="6">
                  <c:v>МІ</c:v>
                </c:pt>
                <c:pt idx="7">
                  <c:v>МСС</c:v>
                </c:pt>
                <c:pt idx="8">
                  <c:v>ДО</c:v>
                </c:pt>
              </c:strCache>
            </c:strRef>
          </c:cat>
          <c:val>
            <c:numRef>
              <c:f>Аркуш1!$F$83:$F$91</c:f>
              <c:numCache>
                <c:formatCode>General</c:formatCode>
                <c:ptCount val="9"/>
                <c:pt idx="0">
                  <c:v>198</c:v>
                </c:pt>
                <c:pt idx="1">
                  <c:v>168</c:v>
                </c:pt>
                <c:pt idx="2">
                  <c:v>164</c:v>
                </c:pt>
                <c:pt idx="3">
                  <c:v>140</c:v>
                </c:pt>
                <c:pt idx="4">
                  <c:v>138</c:v>
                </c:pt>
                <c:pt idx="5">
                  <c:v>138</c:v>
                </c:pt>
                <c:pt idx="6">
                  <c:v>116</c:v>
                </c:pt>
                <c:pt idx="7">
                  <c:v>96</c:v>
                </c:pt>
                <c:pt idx="8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F3-49E9-88CB-28B5EC3EC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5094559"/>
        <c:axId val="1435090399"/>
        <c:axId val="0"/>
      </c:bar3DChart>
      <c:catAx>
        <c:axId val="1435094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35090399"/>
        <c:crosses val="autoZero"/>
        <c:auto val="1"/>
        <c:lblAlgn val="ctr"/>
        <c:lblOffset val="100"/>
        <c:noMultiLvlLbl val="0"/>
      </c:catAx>
      <c:valAx>
        <c:axId val="1435090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35094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Загальне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Аркуш1!$D$106:$D$114</c:f>
              <c:strCache>
                <c:ptCount val="9"/>
                <c:pt idx="0">
                  <c:v>ОМ</c:v>
                </c:pt>
                <c:pt idx="1">
                  <c:v>ІПС</c:v>
                </c:pt>
                <c:pt idx="2">
                  <c:v>ТК</c:v>
                </c:pt>
                <c:pt idx="3">
                  <c:v>ПС</c:v>
                </c:pt>
                <c:pt idx="4">
                  <c:v>САТР</c:v>
                </c:pt>
                <c:pt idx="5">
                  <c:v>ТТП</c:v>
                </c:pt>
                <c:pt idx="6">
                  <c:v>МІ</c:v>
                </c:pt>
                <c:pt idx="7">
                  <c:v>МСС</c:v>
                </c:pt>
                <c:pt idx="8">
                  <c:v>ДО</c:v>
                </c:pt>
              </c:strCache>
            </c:strRef>
          </c:cat>
          <c:val>
            <c:numRef>
              <c:f>Аркуш1!$E$106:$E$114</c:f>
              <c:numCache>
                <c:formatCode>General</c:formatCode>
                <c:ptCount val="9"/>
                <c:pt idx="0">
                  <c:v>492</c:v>
                </c:pt>
                <c:pt idx="1">
                  <c:v>446</c:v>
                </c:pt>
                <c:pt idx="2">
                  <c:v>601</c:v>
                </c:pt>
                <c:pt idx="3">
                  <c:v>399</c:v>
                </c:pt>
                <c:pt idx="4">
                  <c:v>448</c:v>
                </c:pt>
                <c:pt idx="5">
                  <c:v>498</c:v>
                </c:pt>
                <c:pt idx="6">
                  <c:v>550</c:v>
                </c:pt>
                <c:pt idx="7">
                  <c:v>527</c:v>
                </c:pt>
                <c:pt idx="8">
                  <c:v>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6-4B33-B437-D38A49F1332C}"/>
            </c:ext>
          </c:extLst>
        </c:ser>
        <c:ser>
          <c:idx val="1"/>
          <c:order val="1"/>
          <c:tx>
            <c:v>Аудиторне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Аркуш1!$D$106:$D$114</c:f>
              <c:strCache>
                <c:ptCount val="9"/>
                <c:pt idx="0">
                  <c:v>ОМ</c:v>
                </c:pt>
                <c:pt idx="1">
                  <c:v>ІПС</c:v>
                </c:pt>
                <c:pt idx="2">
                  <c:v>ТК</c:v>
                </c:pt>
                <c:pt idx="3">
                  <c:v>ПС</c:v>
                </c:pt>
                <c:pt idx="4">
                  <c:v>САТР</c:v>
                </c:pt>
                <c:pt idx="5">
                  <c:v>ТТП</c:v>
                </c:pt>
                <c:pt idx="6">
                  <c:v>МІ</c:v>
                </c:pt>
                <c:pt idx="7">
                  <c:v>МСС</c:v>
                </c:pt>
                <c:pt idx="8">
                  <c:v>ДО</c:v>
                </c:pt>
              </c:strCache>
            </c:strRef>
          </c:cat>
          <c:val>
            <c:numRef>
              <c:f>Аркуш1!$F$106:$F$114</c:f>
              <c:numCache>
                <c:formatCode>General</c:formatCode>
                <c:ptCount val="9"/>
                <c:pt idx="0">
                  <c:v>284</c:v>
                </c:pt>
                <c:pt idx="1">
                  <c:v>328</c:v>
                </c:pt>
                <c:pt idx="2">
                  <c:v>298</c:v>
                </c:pt>
                <c:pt idx="3">
                  <c:v>213</c:v>
                </c:pt>
                <c:pt idx="4">
                  <c:v>198</c:v>
                </c:pt>
                <c:pt idx="5">
                  <c:v>213.5</c:v>
                </c:pt>
                <c:pt idx="6">
                  <c:v>234</c:v>
                </c:pt>
                <c:pt idx="7">
                  <c:v>258</c:v>
                </c:pt>
                <c:pt idx="8">
                  <c:v>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B6-4B33-B437-D38A49F1332C}"/>
            </c:ext>
          </c:extLst>
        </c:ser>
        <c:ser>
          <c:idx val="2"/>
          <c:order val="2"/>
          <c:tx>
            <c:v>Лекційне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Аркуш1!$D$106:$D$114</c:f>
              <c:strCache>
                <c:ptCount val="9"/>
                <c:pt idx="0">
                  <c:v>ОМ</c:v>
                </c:pt>
                <c:pt idx="1">
                  <c:v>ІПС</c:v>
                </c:pt>
                <c:pt idx="2">
                  <c:v>ТК</c:v>
                </c:pt>
                <c:pt idx="3">
                  <c:v>ПС</c:v>
                </c:pt>
                <c:pt idx="4">
                  <c:v>САТР</c:v>
                </c:pt>
                <c:pt idx="5">
                  <c:v>ТТП</c:v>
                </c:pt>
                <c:pt idx="6">
                  <c:v>МІ</c:v>
                </c:pt>
                <c:pt idx="7">
                  <c:v>МСС</c:v>
                </c:pt>
                <c:pt idx="8">
                  <c:v>ДО</c:v>
                </c:pt>
              </c:strCache>
            </c:strRef>
          </c:cat>
          <c:val>
            <c:numRef>
              <c:f>Аркуш1!$G$106:$G$114</c:f>
              <c:numCache>
                <c:formatCode>General</c:formatCode>
                <c:ptCount val="9"/>
                <c:pt idx="0">
                  <c:v>160</c:v>
                </c:pt>
                <c:pt idx="1">
                  <c:v>159</c:v>
                </c:pt>
                <c:pt idx="2">
                  <c:v>241</c:v>
                </c:pt>
                <c:pt idx="3">
                  <c:v>152</c:v>
                </c:pt>
                <c:pt idx="4">
                  <c:v>155</c:v>
                </c:pt>
                <c:pt idx="5">
                  <c:v>136</c:v>
                </c:pt>
                <c:pt idx="6">
                  <c:v>147</c:v>
                </c:pt>
                <c:pt idx="7">
                  <c:v>108</c:v>
                </c:pt>
                <c:pt idx="8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B6-4B33-B437-D38A49F13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6618943"/>
        <c:axId val="1376612703"/>
        <c:axId val="0"/>
      </c:bar3DChart>
      <c:catAx>
        <c:axId val="1376618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76612703"/>
        <c:crosses val="autoZero"/>
        <c:auto val="1"/>
        <c:lblAlgn val="ctr"/>
        <c:lblOffset val="100"/>
        <c:noMultiLvlLbl val="0"/>
      </c:catAx>
      <c:valAx>
        <c:axId val="13766127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76618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Загальне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Аркуш1!$D$122:$D$130</c:f>
              <c:strCache>
                <c:ptCount val="9"/>
                <c:pt idx="0">
                  <c:v>ОМ</c:v>
                </c:pt>
                <c:pt idx="1">
                  <c:v>ІПС</c:v>
                </c:pt>
                <c:pt idx="2">
                  <c:v>ТК</c:v>
                </c:pt>
                <c:pt idx="3">
                  <c:v>ПС</c:v>
                </c:pt>
                <c:pt idx="4">
                  <c:v>САТР</c:v>
                </c:pt>
                <c:pt idx="5">
                  <c:v>ТТП</c:v>
                </c:pt>
                <c:pt idx="6">
                  <c:v>МІ</c:v>
                </c:pt>
                <c:pt idx="7">
                  <c:v>МСС</c:v>
                </c:pt>
                <c:pt idx="8">
                  <c:v>ДО</c:v>
                </c:pt>
              </c:strCache>
            </c:strRef>
          </c:cat>
          <c:val>
            <c:numRef>
              <c:f>Аркуш1!$E$122:$E$130</c:f>
              <c:numCache>
                <c:formatCode>General</c:formatCode>
                <c:ptCount val="9"/>
                <c:pt idx="0">
                  <c:v>480</c:v>
                </c:pt>
                <c:pt idx="1">
                  <c:v>556</c:v>
                </c:pt>
                <c:pt idx="2">
                  <c:v>582</c:v>
                </c:pt>
                <c:pt idx="3">
                  <c:v>454</c:v>
                </c:pt>
                <c:pt idx="4">
                  <c:v>445</c:v>
                </c:pt>
                <c:pt idx="5">
                  <c:v>542</c:v>
                </c:pt>
                <c:pt idx="6">
                  <c:v>570</c:v>
                </c:pt>
                <c:pt idx="7">
                  <c:v>496</c:v>
                </c:pt>
                <c:pt idx="8">
                  <c:v>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E-4A27-86F8-BCADC0916F24}"/>
            </c:ext>
          </c:extLst>
        </c:ser>
        <c:ser>
          <c:idx val="1"/>
          <c:order val="1"/>
          <c:tx>
            <c:v>Аудиторне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Аркуш1!$D$122:$D$130</c:f>
              <c:strCache>
                <c:ptCount val="9"/>
                <c:pt idx="0">
                  <c:v>ОМ</c:v>
                </c:pt>
                <c:pt idx="1">
                  <c:v>ІПС</c:v>
                </c:pt>
                <c:pt idx="2">
                  <c:v>ТК</c:v>
                </c:pt>
                <c:pt idx="3">
                  <c:v>ПС</c:v>
                </c:pt>
                <c:pt idx="4">
                  <c:v>САТР</c:v>
                </c:pt>
                <c:pt idx="5">
                  <c:v>ТТП</c:v>
                </c:pt>
                <c:pt idx="6">
                  <c:v>МІ</c:v>
                </c:pt>
                <c:pt idx="7">
                  <c:v>МСС</c:v>
                </c:pt>
                <c:pt idx="8">
                  <c:v>ДО</c:v>
                </c:pt>
              </c:strCache>
            </c:strRef>
          </c:cat>
          <c:val>
            <c:numRef>
              <c:f>Аркуш1!$F$122:$F$130</c:f>
              <c:numCache>
                <c:formatCode>General</c:formatCode>
                <c:ptCount val="9"/>
                <c:pt idx="0">
                  <c:v>349</c:v>
                </c:pt>
                <c:pt idx="1">
                  <c:v>368</c:v>
                </c:pt>
                <c:pt idx="2">
                  <c:v>294</c:v>
                </c:pt>
                <c:pt idx="3">
                  <c:v>305</c:v>
                </c:pt>
                <c:pt idx="4">
                  <c:v>282</c:v>
                </c:pt>
                <c:pt idx="5">
                  <c:v>286</c:v>
                </c:pt>
                <c:pt idx="6">
                  <c:v>328</c:v>
                </c:pt>
                <c:pt idx="7">
                  <c:v>299</c:v>
                </c:pt>
                <c:pt idx="8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0E-4A27-86F8-BCADC0916F24}"/>
            </c:ext>
          </c:extLst>
        </c:ser>
        <c:ser>
          <c:idx val="2"/>
          <c:order val="2"/>
          <c:tx>
            <c:v>Лекційне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Аркуш1!$D$122:$D$130</c:f>
              <c:strCache>
                <c:ptCount val="9"/>
                <c:pt idx="0">
                  <c:v>ОМ</c:v>
                </c:pt>
                <c:pt idx="1">
                  <c:v>ІПС</c:v>
                </c:pt>
                <c:pt idx="2">
                  <c:v>ТК</c:v>
                </c:pt>
                <c:pt idx="3">
                  <c:v>ПС</c:v>
                </c:pt>
                <c:pt idx="4">
                  <c:v>САТР</c:v>
                </c:pt>
                <c:pt idx="5">
                  <c:v>ТТП</c:v>
                </c:pt>
                <c:pt idx="6">
                  <c:v>МІ</c:v>
                </c:pt>
                <c:pt idx="7">
                  <c:v>МСС</c:v>
                </c:pt>
                <c:pt idx="8">
                  <c:v>ДО</c:v>
                </c:pt>
              </c:strCache>
            </c:strRef>
          </c:cat>
          <c:val>
            <c:numRef>
              <c:f>Аркуш1!$G$122:$G$130</c:f>
              <c:numCache>
                <c:formatCode>General</c:formatCode>
                <c:ptCount val="9"/>
                <c:pt idx="0">
                  <c:v>89</c:v>
                </c:pt>
                <c:pt idx="1">
                  <c:v>111</c:v>
                </c:pt>
                <c:pt idx="2">
                  <c:v>181</c:v>
                </c:pt>
                <c:pt idx="3">
                  <c:v>105</c:v>
                </c:pt>
                <c:pt idx="4">
                  <c:v>120</c:v>
                </c:pt>
                <c:pt idx="5">
                  <c:v>108</c:v>
                </c:pt>
                <c:pt idx="6">
                  <c:v>106</c:v>
                </c:pt>
                <c:pt idx="7">
                  <c:v>89.6</c:v>
                </c:pt>
                <c:pt idx="8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0E-4A27-86F8-BCADC0916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9057503"/>
        <c:axId val="1389047935"/>
        <c:axId val="0"/>
      </c:bar3DChart>
      <c:catAx>
        <c:axId val="1389057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89047935"/>
        <c:crosses val="autoZero"/>
        <c:auto val="1"/>
        <c:lblAlgn val="ctr"/>
        <c:lblOffset val="100"/>
        <c:noMultiLvlLbl val="0"/>
      </c:catAx>
      <c:valAx>
        <c:axId val="1389047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389057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Загальне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Аркуш1!$D$136:$D$144</c:f>
              <c:strCache>
                <c:ptCount val="9"/>
                <c:pt idx="0">
                  <c:v>ОМ</c:v>
                </c:pt>
                <c:pt idx="1">
                  <c:v>ІПС</c:v>
                </c:pt>
                <c:pt idx="2">
                  <c:v>ТК</c:v>
                </c:pt>
                <c:pt idx="3">
                  <c:v>ПС</c:v>
                </c:pt>
                <c:pt idx="4">
                  <c:v>САТР</c:v>
                </c:pt>
                <c:pt idx="5">
                  <c:v>ТТП</c:v>
                </c:pt>
                <c:pt idx="6">
                  <c:v>МІ</c:v>
                </c:pt>
                <c:pt idx="7">
                  <c:v>МСС</c:v>
                </c:pt>
                <c:pt idx="8">
                  <c:v>ДО</c:v>
                </c:pt>
              </c:strCache>
            </c:strRef>
          </c:cat>
          <c:val>
            <c:numRef>
              <c:f>Аркуш1!$E$136:$E$144</c:f>
              <c:numCache>
                <c:formatCode>General</c:formatCode>
                <c:ptCount val="9"/>
                <c:pt idx="0">
                  <c:v>539</c:v>
                </c:pt>
                <c:pt idx="1">
                  <c:v>478</c:v>
                </c:pt>
                <c:pt idx="2">
                  <c:v>505</c:v>
                </c:pt>
                <c:pt idx="3">
                  <c:v>471</c:v>
                </c:pt>
                <c:pt idx="4">
                  <c:v>500</c:v>
                </c:pt>
                <c:pt idx="5">
                  <c:v>507</c:v>
                </c:pt>
                <c:pt idx="6">
                  <c:v>577</c:v>
                </c:pt>
                <c:pt idx="7">
                  <c:v>440</c:v>
                </c:pt>
                <c:pt idx="8">
                  <c:v>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76-4CAE-AA21-0B5BA9506DC1}"/>
            </c:ext>
          </c:extLst>
        </c:ser>
        <c:ser>
          <c:idx val="1"/>
          <c:order val="1"/>
          <c:tx>
            <c:v>Аудиторне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Аркуш1!$D$136:$D$144</c:f>
              <c:strCache>
                <c:ptCount val="9"/>
                <c:pt idx="0">
                  <c:v>ОМ</c:v>
                </c:pt>
                <c:pt idx="1">
                  <c:v>ІПС</c:v>
                </c:pt>
                <c:pt idx="2">
                  <c:v>ТК</c:v>
                </c:pt>
                <c:pt idx="3">
                  <c:v>ПС</c:v>
                </c:pt>
                <c:pt idx="4">
                  <c:v>САТР</c:v>
                </c:pt>
                <c:pt idx="5">
                  <c:v>ТТП</c:v>
                </c:pt>
                <c:pt idx="6">
                  <c:v>МІ</c:v>
                </c:pt>
                <c:pt idx="7">
                  <c:v>МСС</c:v>
                </c:pt>
                <c:pt idx="8">
                  <c:v>ДО</c:v>
                </c:pt>
              </c:strCache>
            </c:strRef>
          </c:cat>
          <c:val>
            <c:numRef>
              <c:f>Аркуш1!$F$136:$F$144</c:f>
              <c:numCache>
                <c:formatCode>General</c:formatCode>
                <c:ptCount val="9"/>
                <c:pt idx="0">
                  <c:v>382</c:v>
                </c:pt>
                <c:pt idx="1">
                  <c:v>361</c:v>
                </c:pt>
                <c:pt idx="2">
                  <c:v>419</c:v>
                </c:pt>
                <c:pt idx="3">
                  <c:v>368</c:v>
                </c:pt>
                <c:pt idx="4">
                  <c:v>409</c:v>
                </c:pt>
                <c:pt idx="5">
                  <c:v>365</c:v>
                </c:pt>
                <c:pt idx="6">
                  <c:v>405</c:v>
                </c:pt>
                <c:pt idx="7">
                  <c:v>328</c:v>
                </c:pt>
                <c:pt idx="8">
                  <c:v>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76-4CAE-AA21-0B5BA9506DC1}"/>
            </c:ext>
          </c:extLst>
        </c:ser>
        <c:ser>
          <c:idx val="2"/>
          <c:order val="2"/>
          <c:tx>
            <c:v>Лекційне</c:v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Аркуш1!$D$136:$D$144</c:f>
              <c:strCache>
                <c:ptCount val="9"/>
                <c:pt idx="0">
                  <c:v>ОМ</c:v>
                </c:pt>
                <c:pt idx="1">
                  <c:v>ІПС</c:v>
                </c:pt>
                <c:pt idx="2">
                  <c:v>ТК</c:v>
                </c:pt>
                <c:pt idx="3">
                  <c:v>ПС</c:v>
                </c:pt>
                <c:pt idx="4">
                  <c:v>САТР</c:v>
                </c:pt>
                <c:pt idx="5">
                  <c:v>ТТП</c:v>
                </c:pt>
                <c:pt idx="6">
                  <c:v>МІ</c:v>
                </c:pt>
                <c:pt idx="7">
                  <c:v>МСС</c:v>
                </c:pt>
                <c:pt idx="8">
                  <c:v>ДО</c:v>
                </c:pt>
              </c:strCache>
            </c:strRef>
          </c:cat>
          <c:val>
            <c:numRef>
              <c:f>Аркуш1!$G$136:$G$144</c:f>
              <c:numCache>
                <c:formatCode>General</c:formatCode>
                <c:ptCount val="9"/>
                <c:pt idx="0">
                  <c:v>54</c:v>
                </c:pt>
                <c:pt idx="1">
                  <c:v>38</c:v>
                </c:pt>
                <c:pt idx="2">
                  <c:v>0</c:v>
                </c:pt>
                <c:pt idx="3">
                  <c:v>92</c:v>
                </c:pt>
                <c:pt idx="4">
                  <c:v>55</c:v>
                </c:pt>
                <c:pt idx="5">
                  <c:v>85</c:v>
                </c:pt>
                <c:pt idx="6">
                  <c:v>104</c:v>
                </c:pt>
                <c:pt idx="7">
                  <c:v>0</c:v>
                </c:pt>
                <c:pt idx="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76-4CAE-AA21-0B5BA9506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2960703"/>
        <c:axId val="1432958207"/>
        <c:axId val="0"/>
      </c:bar3DChart>
      <c:catAx>
        <c:axId val="143296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32958207"/>
        <c:crosses val="autoZero"/>
        <c:auto val="1"/>
        <c:lblAlgn val="ctr"/>
        <c:lblOffset val="100"/>
        <c:noMultiLvlLbl val="0"/>
      </c:catAx>
      <c:valAx>
        <c:axId val="1432958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43296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D0-4A06-85BE-4217F6469E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Отримане фінансування, тис. грн.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D0-4A06-85BE-4217F6469E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Отримане фінансування, тис. грн.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975.45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D0-4A06-85BE-4217F6469E5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Отримане фінансування, тис. грн.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4443.3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D0-4A06-85BE-4217F6469E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77120"/>
        <c:axId val="139383552"/>
      </c:barChart>
      <c:catAx>
        <c:axId val="10827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9383552"/>
        <c:crosses val="autoZero"/>
        <c:auto val="1"/>
        <c:lblAlgn val="ctr"/>
        <c:lblOffset val="100"/>
        <c:noMultiLvlLbl val="0"/>
      </c:catAx>
      <c:valAx>
        <c:axId val="139383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277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0066CC"/>
          </a:solidFill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33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Аркуш1!$B$3:$B$11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Аркуш1!$C$3:$C$11</c:f>
              <c:numCache>
                <c:formatCode>General</c:formatCode>
                <c:ptCount val="9"/>
                <c:pt idx="0">
                  <c:v>216</c:v>
                </c:pt>
                <c:pt idx="1">
                  <c:v>185</c:v>
                </c:pt>
                <c:pt idx="2">
                  <c:v>157</c:v>
                </c:pt>
                <c:pt idx="3">
                  <c:v>257</c:v>
                </c:pt>
                <c:pt idx="4">
                  <c:v>265</c:v>
                </c:pt>
                <c:pt idx="5">
                  <c:v>290</c:v>
                </c:pt>
                <c:pt idx="6">
                  <c:v>335</c:v>
                </c:pt>
                <c:pt idx="7">
                  <c:v>349</c:v>
                </c:pt>
                <c:pt idx="8">
                  <c:v>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1-4E16-9FE6-28FF1ED2D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2494960"/>
        <c:axId val="822495376"/>
      </c:barChart>
      <c:catAx>
        <c:axId val="82249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22495376"/>
        <c:crosses val="autoZero"/>
        <c:auto val="1"/>
        <c:lblAlgn val="ctr"/>
        <c:lblOffset val="100"/>
        <c:noMultiLvlLbl val="0"/>
      </c:catAx>
      <c:valAx>
        <c:axId val="822495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2249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dirty="0">
                <a:solidFill>
                  <a:srgbClr val="FF0000"/>
                </a:solidFill>
              </a:rPr>
              <a:t>Кількість студентів</a:t>
            </a:r>
            <a:r>
              <a:rPr lang="uk-UA" sz="1600" b="1" baseline="0" dirty="0">
                <a:solidFill>
                  <a:srgbClr val="FF0000"/>
                </a:solidFill>
              </a:rPr>
              <a:t> ФКНК, які проживають у гуртожитках</a:t>
            </a:r>
            <a:endParaRPr lang="uk-UA" sz="1600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6761772984898624"/>
          <c:y val="1.1674569982842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01.12.2020</c:v>
                </c:pt>
              </c:strCache>
            </c:strRef>
          </c:tx>
          <c:spPr>
            <a:solidFill>
              <a:srgbClr val="F8FF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(бак)</c:v>
                </c:pt>
                <c:pt idx="1">
                  <c:v>2 (бак)</c:v>
                </c:pt>
                <c:pt idx="2">
                  <c:v>3 (бак)</c:v>
                </c:pt>
                <c:pt idx="3">
                  <c:v>4 (бак)</c:v>
                </c:pt>
                <c:pt idx="4">
                  <c:v>1 (маг)</c:v>
                </c:pt>
                <c:pt idx="5">
                  <c:v>2(маг)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86</c:v>
                </c:pt>
                <c:pt idx="1">
                  <c:v>132</c:v>
                </c:pt>
                <c:pt idx="2">
                  <c:v>153</c:v>
                </c:pt>
                <c:pt idx="3">
                  <c:v>108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B-4B0B-88E3-2D853207A6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01.12.2021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 (бак)</c:v>
                </c:pt>
                <c:pt idx="1">
                  <c:v>2 (бак)</c:v>
                </c:pt>
                <c:pt idx="2">
                  <c:v>3 (бак)</c:v>
                </c:pt>
                <c:pt idx="3">
                  <c:v>4 (бак)</c:v>
                </c:pt>
                <c:pt idx="4">
                  <c:v>1 (маг)</c:v>
                </c:pt>
                <c:pt idx="5">
                  <c:v>2(маг)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105</c:v>
                </c:pt>
                <c:pt idx="1">
                  <c:v>130</c:v>
                </c:pt>
                <c:pt idx="2">
                  <c:v>127</c:v>
                </c:pt>
                <c:pt idx="3">
                  <c:v>143</c:v>
                </c:pt>
                <c:pt idx="4">
                  <c:v>8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B-4B0B-88E3-2D853207A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953168"/>
        <c:axId val="326956304"/>
      </c:barChart>
      <c:catAx>
        <c:axId val="32695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6956304"/>
        <c:crosses val="autoZero"/>
        <c:auto val="1"/>
        <c:lblAlgn val="ctr"/>
        <c:lblOffset val="100"/>
        <c:noMultiLvlLbl val="0"/>
      </c:catAx>
      <c:valAx>
        <c:axId val="32695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2695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>
              <a:gsLst>
                <a:gs pos="0">
                  <a:srgbClr val="0070C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Лист1!$A$28:$A$32</c:f>
              <c:strCache>
                <c:ptCount val="5"/>
                <c:pt idx="0">
                  <c:v>категорія-сироти</c:v>
                </c:pt>
                <c:pt idx="1">
                  <c:v>категорія-особл.осв.потреби</c:v>
                </c:pt>
                <c:pt idx="2">
                  <c:v>категорія-ВПО</c:v>
                </c:pt>
                <c:pt idx="3">
                  <c:v>категорія-АТО </c:v>
                </c:pt>
                <c:pt idx="4">
                  <c:v>категорія-багатодітні</c:v>
                </c:pt>
              </c:strCache>
            </c:strRef>
          </c:cat>
          <c:val>
            <c:numRef>
              <c:f>Лист1!$B$28:$B$32</c:f>
              <c:numCache>
                <c:formatCode>General</c:formatCode>
                <c:ptCount val="5"/>
                <c:pt idx="0">
                  <c:v>3</c:v>
                </c:pt>
                <c:pt idx="1">
                  <c:v>11</c:v>
                </c:pt>
                <c:pt idx="2">
                  <c:v>16</c:v>
                </c:pt>
                <c:pt idx="3">
                  <c:v>20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BB-45C0-8119-52E2E4E08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7961008"/>
        <c:axId val="477961400"/>
      </c:barChart>
      <c:catAx>
        <c:axId val="477961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77961400"/>
        <c:crosses val="autoZero"/>
        <c:auto val="1"/>
        <c:lblAlgn val="ctr"/>
        <c:lblOffset val="100"/>
        <c:noMultiLvlLbl val="0"/>
      </c:catAx>
      <c:valAx>
        <c:axId val="477961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7796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>
          <a:solidFill>
            <a:srgbClr val="FF0000"/>
          </a:solidFill>
        </a:defRPr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8FF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Лист1!$A$25:$A$26</c:f>
              <c:strCache>
                <c:ptCount val="2"/>
                <c:pt idx="0">
                  <c:v>1 (бак)</c:v>
                </c:pt>
                <c:pt idx="1">
                  <c:v>2 (бак)</c:v>
                </c:pt>
              </c:strCache>
            </c:strRef>
          </c:cat>
          <c:val>
            <c:numRef>
              <c:f>Лист1!$B$25:$B$26</c:f>
              <c:numCache>
                <c:formatCode>General</c:formatCode>
                <c:ptCount val="2"/>
                <c:pt idx="0">
                  <c:v>90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D7-4992-8B6A-EA24146F4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200400"/>
        <c:axId val="474209808"/>
      </c:barChart>
      <c:catAx>
        <c:axId val="47420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74209808"/>
        <c:crosses val="autoZero"/>
        <c:auto val="1"/>
        <c:lblAlgn val="ctr"/>
        <c:lblOffset val="100"/>
        <c:noMultiLvlLbl val="0"/>
      </c:catAx>
      <c:valAx>
        <c:axId val="47420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7420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Аркуш1!$D$154:$D$159</c:f>
              <c:strCache>
                <c:ptCount val="6"/>
                <c:pt idx="0">
                  <c:v>14/15</c:v>
                </c:pt>
                <c:pt idx="1">
                  <c:v>15/16</c:v>
                </c:pt>
                <c:pt idx="2">
                  <c:v>16/17</c:v>
                </c:pt>
                <c:pt idx="3">
                  <c:v>18/19</c:v>
                </c:pt>
                <c:pt idx="4">
                  <c:v>19/20</c:v>
                </c:pt>
                <c:pt idx="5">
                  <c:v>20/21</c:v>
                </c:pt>
              </c:strCache>
            </c:strRef>
          </c:cat>
          <c:val>
            <c:numRef>
              <c:f>Аркуш1!$E$154:$E$159</c:f>
              <c:numCache>
                <c:formatCode>General</c:formatCode>
                <c:ptCount val="6"/>
                <c:pt idx="0">
                  <c:v>49</c:v>
                </c:pt>
                <c:pt idx="1">
                  <c:v>55</c:v>
                </c:pt>
                <c:pt idx="2">
                  <c:v>70</c:v>
                </c:pt>
                <c:pt idx="3">
                  <c:v>72</c:v>
                </c:pt>
                <c:pt idx="4">
                  <c:v>46</c:v>
                </c:pt>
                <c:pt idx="5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85-4143-BD28-465AA6CFC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7168431"/>
        <c:axId val="1807145135"/>
        <c:axId val="0"/>
      </c:bar3DChart>
      <c:catAx>
        <c:axId val="1807168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07145135"/>
        <c:crosses val="autoZero"/>
        <c:auto val="1"/>
        <c:lblAlgn val="ctr"/>
        <c:lblOffset val="100"/>
        <c:noMultiLvlLbl val="0"/>
      </c:catAx>
      <c:valAx>
        <c:axId val="180714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0716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2569083661137462E-2"/>
          <c:y val="2.8156263060718122E-2"/>
          <c:w val="0.91351643602688215"/>
          <c:h val="0.85130355886382991"/>
        </c:manualLayout>
      </c:layout>
      <c:bar3DChart>
        <c:barDir val="col"/>
        <c:grouping val="stacked"/>
        <c:varyColors val="0"/>
        <c:ser>
          <c:idx val="2"/>
          <c:order val="0"/>
          <c:invertIfNegative val="0"/>
          <c:dLbls>
            <c:dLbl>
              <c:idx val="0"/>
              <c:layout>
                <c:manualLayout>
                  <c:x val="1.3039676243737031E-2"/>
                  <c:y val="1.7239155966797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2A5-4A0A-ADFF-6BC341582E5F}"/>
                </c:ext>
              </c:extLst>
            </c:dLbl>
            <c:dLbl>
              <c:idx val="1"/>
              <c:layout>
                <c:manualLayout>
                  <c:x val="7.0610961623442494E-3"/>
                  <c:y val="7.55868395575094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15,94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2A5-4A0A-ADFF-6BC341582E5F}"/>
                </c:ext>
              </c:extLst>
            </c:dLbl>
            <c:dLbl>
              <c:idx val="2"/>
              <c:layout>
                <c:manualLayout>
                  <c:x val="3.989352534177322E-3"/>
                  <c:y val="4.19926886430608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2A5-4A0A-ADFF-6BC341582E5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8,29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2A5-4A0A-ADFF-6BC341582E5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8,5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2A5-4A0A-ADFF-6BC341582E5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9,18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2A5-4A0A-ADFF-6BC341582E5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12,72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2A5-4A0A-ADFF-6BC341582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baseline="0">
                    <a:solidFill>
                      <a:srgbClr val="FF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Аркуш1!$B$30:$B$38</c:f>
              <c:strCache>
                <c:ptCount val="9"/>
                <c:pt idx="0">
                  <c:v>ДО</c:v>
                </c:pt>
                <c:pt idx="1">
                  <c:v>ІПС</c:v>
                </c:pt>
                <c:pt idx="2">
                  <c:v>МІ</c:v>
                </c:pt>
                <c:pt idx="3">
                  <c:v>МСС</c:v>
                </c:pt>
                <c:pt idx="4">
                  <c:v>ОМ</c:v>
                </c:pt>
                <c:pt idx="5">
                  <c:v>ПС</c:v>
                </c:pt>
                <c:pt idx="6">
                  <c:v>САТР</c:v>
                </c:pt>
                <c:pt idx="7">
                  <c:v>ТК</c:v>
                </c:pt>
                <c:pt idx="8">
                  <c:v>ТТП</c:v>
                </c:pt>
              </c:strCache>
            </c:strRef>
          </c:cat>
          <c:val>
            <c:numRef>
              <c:f>Аркуш1!$C$30:$C$38</c:f>
              <c:numCache>
                <c:formatCode>0.00</c:formatCode>
                <c:ptCount val="9"/>
                <c:pt idx="0">
                  <c:v>11.5</c:v>
                </c:pt>
                <c:pt idx="1">
                  <c:v>15.5</c:v>
                </c:pt>
                <c:pt idx="2">
                  <c:v>11</c:v>
                </c:pt>
                <c:pt idx="3">
                  <c:v>11</c:v>
                </c:pt>
                <c:pt idx="4">
                  <c:v>20</c:v>
                </c:pt>
                <c:pt idx="5">
                  <c:v>8</c:v>
                </c:pt>
                <c:pt idx="6">
                  <c:v>8</c:v>
                </c:pt>
                <c:pt idx="7">
                  <c:v>9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A5-4A0A-ADFF-6BC341582E5F}"/>
            </c:ext>
          </c:extLst>
        </c:ser>
        <c:ser>
          <c:idx val="3"/>
          <c:order val="1"/>
          <c:invertIfNegative val="0"/>
          <c:cat>
            <c:strRef>
              <c:f>Аркуш1!$B$30:$B$38</c:f>
              <c:strCache>
                <c:ptCount val="9"/>
                <c:pt idx="0">
                  <c:v>ДО</c:v>
                </c:pt>
                <c:pt idx="1">
                  <c:v>ІПС</c:v>
                </c:pt>
                <c:pt idx="2">
                  <c:v>МІ</c:v>
                </c:pt>
                <c:pt idx="3">
                  <c:v>МСС</c:v>
                </c:pt>
                <c:pt idx="4">
                  <c:v>ОМ</c:v>
                </c:pt>
                <c:pt idx="5">
                  <c:v>ПС</c:v>
                </c:pt>
                <c:pt idx="6">
                  <c:v>САТР</c:v>
                </c:pt>
                <c:pt idx="7">
                  <c:v>ТК</c:v>
                </c:pt>
                <c:pt idx="8">
                  <c:v>ТТП</c:v>
                </c:pt>
              </c:strCache>
            </c:strRef>
          </c:cat>
          <c:val>
            <c:numRef>
              <c:f>Аркуш1!$D$30:$D$38</c:f>
              <c:numCache>
                <c:formatCode>0.00</c:formatCode>
                <c:ptCount val="9"/>
                <c:pt idx="0">
                  <c:v>0</c:v>
                </c:pt>
                <c:pt idx="1">
                  <c:v>0.44</c:v>
                </c:pt>
                <c:pt idx="2">
                  <c:v>0.67</c:v>
                </c:pt>
                <c:pt idx="3">
                  <c:v>0</c:v>
                </c:pt>
                <c:pt idx="4">
                  <c:v>0</c:v>
                </c:pt>
                <c:pt idx="5">
                  <c:v>0.28999999999999998</c:v>
                </c:pt>
                <c:pt idx="6">
                  <c:v>0.5</c:v>
                </c:pt>
                <c:pt idx="7">
                  <c:v>0.18</c:v>
                </c:pt>
                <c:pt idx="8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A5-4A0A-ADFF-6BC341582E5F}"/>
            </c:ext>
          </c:extLst>
        </c:ser>
        <c:ser>
          <c:idx val="0"/>
          <c:order val="2"/>
          <c:tx>
            <c:v>ДО</c:v>
          </c:tx>
          <c:invertIfNegative val="0"/>
          <c:dLbls>
            <c:dLbl>
              <c:idx val="0"/>
              <c:layout>
                <c:manualLayout>
                  <c:x val="9.8280040447482966E-3"/>
                  <c:y val="-0.11897487580744996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ДО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2A5-4A0A-ADFF-6BC341582E5F}"/>
                </c:ext>
              </c:extLst>
            </c:dLbl>
            <c:dLbl>
              <c:idx val="1"/>
              <c:layout>
                <c:manualLayout>
                  <c:x val="-2.7401692144124951E-17"/>
                  <c:y val="-8.6997939382396666E-2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ІПС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2A5-4A0A-ADFF-6BC341582E5F}"/>
                </c:ext>
              </c:extLst>
            </c:dLbl>
            <c:dLbl>
              <c:idx val="2"/>
              <c:layout>
                <c:manualLayout>
                  <c:x val="5.5555555555555558E-3"/>
                  <c:y val="-7.8703703703703748E-2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МІ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D2A5-4A0A-ADFF-6BC341582E5F}"/>
                </c:ext>
              </c:extLst>
            </c:dLbl>
            <c:dLbl>
              <c:idx val="3"/>
              <c:layout>
                <c:manualLayout>
                  <c:x val="-5.0925337632079971E-17"/>
                  <c:y val="-7.8703703703703748E-2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МСС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2A5-4A0A-ADFF-6BC341582E5F}"/>
                </c:ext>
              </c:extLst>
            </c:dLbl>
            <c:dLbl>
              <c:idx val="4"/>
              <c:layout>
                <c:manualLayout>
                  <c:x val="4.7222271913290238E-2"/>
                  <c:y val="-3.7510713095370359E-2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ОМ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D2A5-4A0A-ADFF-6BC341582E5F}"/>
                </c:ext>
              </c:extLst>
            </c:dLbl>
            <c:dLbl>
              <c:idx val="5"/>
              <c:layout>
                <c:manualLayout>
                  <c:x val="1.0639178038598348E-2"/>
                  <c:y val="-9.2057893038339736E-2"/>
                </c:manualLayout>
              </c:layout>
              <c:tx>
                <c:rich>
                  <a:bodyPr lIns="38100" tIns="19050" rIns="38100" bIns="19050">
                    <a:noAutofit/>
                  </a:bodyPr>
                  <a:lstStyle/>
                  <a:p>
                    <a:pPr>
                      <a:defRPr sz="1800" b="1" baseline="0">
                        <a:solidFill>
                          <a:srgbClr val="FF0000"/>
                        </a:solidFill>
                      </a:defRPr>
                    </a:pPr>
                    <a:r>
                      <a:rPr lang="uk-UA" sz="1800" b="1" baseline="0" dirty="0">
                        <a:solidFill>
                          <a:srgbClr val="FF0000"/>
                        </a:solidFill>
                      </a:rPr>
                      <a:t>ПС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993071476906607E-2"/>
                      <c:h val="9.817143333280427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D2A5-4A0A-ADFF-6BC341582E5F}"/>
                </c:ext>
              </c:extLst>
            </c:dLbl>
            <c:dLbl>
              <c:idx val="6"/>
              <c:layout>
                <c:manualLayout>
                  <c:x val="5.1324334960897791E-3"/>
                  <c:y val="-0.13286387491336937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САТР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D2A5-4A0A-ADFF-6BC341582E5F}"/>
                </c:ext>
              </c:extLst>
            </c:dLbl>
            <c:dLbl>
              <c:idx val="7"/>
              <c:layout>
                <c:manualLayout>
                  <c:x val="4.2724772577058291E-3"/>
                  <c:y val="-0.10637706921453176"/>
                </c:manualLayout>
              </c:layout>
              <c:tx>
                <c:rich>
                  <a:bodyPr/>
                  <a:lstStyle/>
                  <a:p>
                    <a:r>
                      <a:rPr lang="uk-UA" dirty="0"/>
                      <a:t>ТК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D2A5-4A0A-ADFF-6BC341582E5F}"/>
                </c:ext>
              </c:extLst>
            </c:dLbl>
            <c:dLbl>
              <c:idx val="8"/>
              <c:layout>
                <c:manualLayout>
                  <c:x val="0"/>
                  <c:y val="-0.11057633807883781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ТТП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D2A5-4A0A-ADFF-6BC341582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baseline="0">
                    <a:solidFill>
                      <a:srgbClr val="FF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[2]Лист1!$C$7:$C$15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cat>
          <c:val>
            <c:numRef>
              <c:f>[2]Лист1!$D$7:$D$15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2A5-4A0A-ADFF-6BC341582E5F}"/>
            </c:ext>
          </c:extLst>
        </c:ser>
        <c:ser>
          <c:idx val="1"/>
          <c:order val="3"/>
          <c:spPr>
            <a:scene3d>
              <a:camera prst="orthographicFront"/>
              <a:lightRig rig="threePt" dir="t"/>
            </a:scene3d>
            <a:sp3d prstMaterial="metal"/>
          </c:spPr>
          <c:invertIfNegative val="0"/>
          <c:cat>
            <c:numRef>
              <c:f>[2]Лист1!$C$7:$C$15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cat>
          <c:val>
            <c:numRef>
              <c:f>[2]Лист1!$E$7:$E$15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2A5-4A0A-ADFF-6BC341582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231936"/>
        <c:axId val="88233472"/>
        <c:axId val="0"/>
      </c:bar3DChart>
      <c:catAx>
        <c:axId val="88231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8233472"/>
        <c:crosses val="autoZero"/>
        <c:auto val="0"/>
        <c:lblAlgn val="ctr"/>
        <c:lblOffset val="100"/>
        <c:noMultiLvlLbl val="0"/>
      </c:catAx>
      <c:valAx>
        <c:axId val="8823347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rgbClr val="FF0000"/>
                </a:solidFill>
              </a:defRPr>
            </a:pPr>
            <a:endParaRPr lang="uk-UA"/>
          </a:p>
        </c:txPr>
        <c:crossAx val="88231936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175308116018421"/>
          <c:y val="2.9875916607103752E-2"/>
          <c:w val="0.89824691883981589"/>
          <c:h val="0.85162005116394357"/>
        </c:manualLayout>
      </c:layout>
      <c:bar3DChart>
        <c:barDir val="col"/>
        <c:grouping val="stacked"/>
        <c:varyColors val="0"/>
        <c:ser>
          <c:idx val="2"/>
          <c:order val="0"/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15,94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A87-4834-8E44-13038FF93EE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11,67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A87-4834-8E44-13038FF93EE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8,29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A87-4834-8E44-13038FF93EE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8,5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A87-4834-8E44-13038FF93EE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9,18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A87-4834-8E44-13038FF93EE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12,72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A87-4834-8E44-13038FF93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>
                    <a:solidFill>
                      <a:srgbClr val="FF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Аркуш1!$B$30:$B$38</c:f>
              <c:strCache>
                <c:ptCount val="9"/>
                <c:pt idx="0">
                  <c:v>ДО</c:v>
                </c:pt>
                <c:pt idx="1">
                  <c:v>ІПС</c:v>
                </c:pt>
                <c:pt idx="2">
                  <c:v>МІ</c:v>
                </c:pt>
                <c:pt idx="3">
                  <c:v>МСС</c:v>
                </c:pt>
                <c:pt idx="4">
                  <c:v>ОМ</c:v>
                </c:pt>
                <c:pt idx="5">
                  <c:v>ПС</c:v>
                </c:pt>
                <c:pt idx="6">
                  <c:v>САТР</c:v>
                </c:pt>
                <c:pt idx="7">
                  <c:v>ТК</c:v>
                </c:pt>
                <c:pt idx="8">
                  <c:v>ТТП</c:v>
                </c:pt>
              </c:strCache>
            </c:strRef>
          </c:cat>
          <c:val>
            <c:numRef>
              <c:f>Аркуш1!$C$30:$C$38</c:f>
              <c:numCache>
                <c:formatCode>0.00</c:formatCode>
                <c:ptCount val="9"/>
                <c:pt idx="0">
                  <c:v>13.5</c:v>
                </c:pt>
                <c:pt idx="1">
                  <c:v>15.5</c:v>
                </c:pt>
                <c:pt idx="2">
                  <c:v>11.3</c:v>
                </c:pt>
                <c:pt idx="3">
                  <c:v>11.5</c:v>
                </c:pt>
                <c:pt idx="4">
                  <c:v>20.5</c:v>
                </c:pt>
                <c:pt idx="5">
                  <c:v>8</c:v>
                </c:pt>
                <c:pt idx="6">
                  <c:v>8.5</c:v>
                </c:pt>
                <c:pt idx="7">
                  <c:v>10.3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A87-4834-8E44-13038FF93EEE}"/>
            </c:ext>
          </c:extLst>
        </c:ser>
        <c:ser>
          <c:idx val="3"/>
          <c:order val="1"/>
          <c:invertIfNegative val="0"/>
          <c:cat>
            <c:strRef>
              <c:f>Аркуш1!$B$30:$B$38</c:f>
              <c:strCache>
                <c:ptCount val="9"/>
                <c:pt idx="0">
                  <c:v>ДО</c:v>
                </c:pt>
                <c:pt idx="1">
                  <c:v>ІПС</c:v>
                </c:pt>
                <c:pt idx="2">
                  <c:v>МІ</c:v>
                </c:pt>
                <c:pt idx="3">
                  <c:v>МСС</c:v>
                </c:pt>
                <c:pt idx="4">
                  <c:v>ОМ</c:v>
                </c:pt>
                <c:pt idx="5">
                  <c:v>ПС</c:v>
                </c:pt>
                <c:pt idx="6">
                  <c:v>САТР</c:v>
                </c:pt>
                <c:pt idx="7">
                  <c:v>ТК</c:v>
                </c:pt>
                <c:pt idx="8">
                  <c:v>ТТП</c:v>
                </c:pt>
              </c:strCache>
            </c:strRef>
          </c:cat>
          <c:val>
            <c:numRef>
              <c:f>Аркуш1!$D$30:$D$38</c:f>
              <c:numCache>
                <c:formatCode>0.00</c:formatCode>
                <c:ptCount val="9"/>
                <c:pt idx="0">
                  <c:v>0.28000000000000003</c:v>
                </c:pt>
                <c:pt idx="1">
                  <c:v>2.73</c:v>
                </c:pt>
                <c:pt idx="2">
                  <c:v>0.74</c:v>
                </c:pt>
                <c:pt idx="3">
                  <c:v>0.75</c:v>
                </c:pt>
                <c:pt idx="4">
                  <c:v>0</c:v>
                </c:pt>
                <c:pt idx="5">
                  <c:v>0.2</c:v>
                </c:pt>
                <c:pt idx="6">
                  <c:v>0.5</c:v>
                </c:pt>
                <c:pt idx="7">
                  <c:v>0.18</c:v>
                </c:pt>
                <c:pt idx="8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A87-4834-8E44-13038FF93EEE}"/>
            </c:ext>
          </c:extLst>
        </c:ser>
        <c:ser>
          <c:idx val="0"/>
          <c:order val="2"/>
          <c:tx>
            <c:v>ДО</c:v>
          </c:tx>
          <c:invertIfNegative val="0"/>
          <c:dLbls>
            <c:dLbl>
              <c:idx val="0"/>
              <c:layout>
                <c:manualLayout>
                  <c:x val="8.3333333333333332E-3"/>
                  <c:y val="-6.0185185185185182E-2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ДО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A87-4834-8E44-13038FF93EEE}"/>
                </c:ext>
              </c:extLst>
            </c:dLbl>
            <c:dLbl>
              <c:idx val="1"/>
              <c:layout>
                <c:manualLayout>
                  <c:x val="4.7885116703341363E-2"/>
                  <c:y val="4.5735382577205823E-2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ІПС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A87-4834-8E44-13038FF93EEE}"/>
                </c:ext>
              </c:extLst>
            </c:dLbl>
            <c:dLbl>
              <c:idx val="2"/>
              <c:layout>
                <c:manualLayout>
                  <c:x val="5.5555555555555558E-3"/>
                  <c:y val="-7.8703703703703748E-2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МІ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BA87-4834-8E44-13038FF93EEE}"/>
                </c:ext>
              </c:extLst>
            </c:dLbl>
            <c:dLbl>
              <c:idx val="3"/>
              <c:layout>
                <c:manualLayout>
                  <c:x val="-5.0925337632079971E-17"/>
                  <c:y val="-7.8703703703703748E-2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МСС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BA87-4834-8E44-13038FF93EEE}"/>
                </c:ext>
              </c:extLst>
            </c:dLbl>
            <c:dLbl>
              <c:idx val="4"/>
              <c:layout>
                <c:manualLayout>
                  <c:x val="1.3412129884615117E-2"/>
                  <c:y val="7.328376637450898E-2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ОМ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BA87-4834-8E44-13038FF93EEE}"/>
                </c:ext>
              </c:extLst>
            </c:dLbl>
            <c:dLbl>
              <c:idx val="5"/>
              <c:layout>
                <c:manualLayout>
                  <c:x val="1.5283950528138716E-3"/>
                  <c:y val="-8.3691613300700143E-2"/>
                </c:manualLayout>
              </c:layout>
              <c:tx>
                <c:rich>
                  <a:bodyPr lIns="38100" tIns="19050" rIns="38100" bIns="19050">
                    <a:noAutofit/>
                  </a:bodyPr>
                  <a:lstStyle/>
                  <a:p>
                    <a:pPr>
                      <a:defRPr sz="1600" b="1" baseline="0">
                        <a:solidFill>
                          <a:srgbClr val="FF0000"/>
                        </a:solidFill>
                      </a:defRPr>
                    </a:pPr>
                    <a:r>
                      <a:rPr lang="uk-UA" sz="1600" b="1" baseline="0">
                        <a:solidFill>
                          <a:srgbClr val="FF0000"/>
                        </a:solidFill>
                      </a:rPr>
                      <a:t>ПС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73600174978128E-2"/>
                      <c:h val="9.817147856517935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BA87-4834-8E44-13038FF93EEE}"/>
                </c:ext>
              </c:extLst>
            </c:dLbl>
            <c:dLbl>
              <c:idx val="6"/>
              <c:layout>
                <c:manualLayout>
                  <c:x val="1.1111111111111112E-2"/>
                  <c:y val="-7.407407407407407E-2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САТР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BA87-4834-8E44-13038FF93EEE}"/>
                </c:ext>
              </c:extLst>
            </c:dLbl>
            <c:dLbl>
              <c:idx val="7"/>
              <c:layout>
                <c:manualLayout>
                  <c:x val="-3.3357522892830623E-3"/>
                  <c:y val="-0.10985116490625164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ТК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BA87-4834-8E44-13038FF93EEE}"/>
                </c:ext>
              </c:extLst>
            </c:dLbl>
            <c:dLbl>
              <c:idx val="8"/>
              <c:layout>
                <c:manualLayout>
                  <c:x val="-2.0370135052831988E-16"/>
                  <c:y val="-6.0185185185185182E-2"/>
                </c:manualLayout>
              </c:layout>
              <c:tx>
                <c:rich>
                  <a:bodyPr/>
                  <a:lstStyle/>
                  <a:p>
                    <a:r>
                      <a:rPr lang="uk-UA"/>
                      <a:t>ТТП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BA87-4834-8E44-13038FF93E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>
                    <a:solidFill>
                      <a:srgbClr val="FF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[2]Лист1!$C$7:$C$15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cat>
          <c:val>
            <c:numRef>
              <c:f>[2]Лист1!$D$7:$D$15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A87-4834-8E44-13038FF93EEE}"/>
            </c:ext>
          </c:extLst>
        </c:ser>
        <c:ser>
          <c:idx val="1"/>
          <c:order val="3"/>
          <c:spPr>
            <a:scene3d>
              <a:camera prst="orthographicFront"/>
              <a:lightRig rig="threePt" dir="t"/>
            </a:scene3d>
            <a:sp3d prstMaterial="metal"/>
          </c:spPr>
          <c:invertIfNegative val="0"/>
          <c:cat>
            <c:numRef>
              <c:f>[2]Лист1!$C$7:$C$15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cat>
          <c:val>
            <c:numRef>
              <c:f>[2]Лист1!$E$7:$E$15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A87-4834-8E44-13038FF93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231936"/>
        <c:axId val="88233472"/>
        <c:axId val="0"/>
      </c:bar3DChart>
      <c:catAx>
        <c:axId val="8823193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000" baseline="0">
                    <a:solidFill>
                      <a:srgbClr val="0000CC"/>
                    </a:solidFill>
                  </a:defRPr>
                </a:pPr>
                <a:r>
                  <a:rPr lang="en-US" sz="2000" baseline="0" dirty="0">
                    <a:solidFill>
                      <a:srgbClr val="0000CC"/>
                    </a:solidFill>
                  </a:rPr>
                  <a:t>2021/2021 </a:t>
                </a:r>
                <a:r>
                  <a:rPr lang="uk-UA" sz="2000" baseline="0" dirty="0" err="1">
                    <a:solidFill>
                      <a:srgbClr val="0000CC"/>
                    </a:solidFill>
                  </a:rPr>
                  <a:t>н.р</a:t>
                </a:r>
                <a:r>
                  <a:rPr lang="uk-UA" sz="2000" baseline="0" dirty="0">
                    <a:solidFill>
                      <a:srgbClr val="0000CC"/>
                    </a:solidFill>
                  </a:rPr>
                  <a:t>.</a:t>
                </a:r>
              </a:p>
            </c:rich>
          </c:tx>
          <c:layout>
            <c:manualLayout>
              <c:xMode val="edge"/>
              <c:yMode val="edge"/>
              <c:x val="0.71894776619647449"/>
              <c:y val="8.067014899152164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88233472"/>
        <c:crosses val="autoZero"/>
        <c:auto val="0"/>
        <c:lblAlgn val="ctr"/>
        <c:lblOffset val="100"/>
        <c:noMultiLvlLbl val="0"/>
      </c:catAx>
      <c:valAx>
        <c:axId val="88233472"/>
        <c:scaling>
          <c:orientation val="minMax"/>
          <c:max val="2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FF0000"/>
                </a:solidFill>
              </a:defRPr>
            </a:pPr>
            <a:endParaRPr lang="uk-UA"/>
          </a:p>
        </c:txPr>
        <c:crossAx val="88231936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Аркуш1!$C$69:$C$77</c:f>
              <c:strCache>
                <c:ptCount val="9"/>
                <c:pt idx="0">
                  <c:v>МСС</c:v>
                </c:pt>
                <c:pt idx="1">
                  <c:v>ПС</c:v>
                </c:pt>
                <c:pt idx="2">
                  <c:v>САТР</c:v>
                </c:pt>
                <c:pt idx="3">
                  <c:v>ОМ </c:v>
                </c:pt>
                <c:pt idx="4">
                  <c:v>ТТП</c:v>
                </c:pt>
                <c:pt idx="5">
                  <c:v>ДО</c:v>
                </c:pt>
                <c:pt idx="6">
                  <c:v>МІ</c:v>
                </c:pt>
                <c:pt idx="7">
                  <c:v>ТК</c:v>
                </c:pt>
                <c:pt idx="8">
                  <c:v>ІПС</c:v>
                </c:pt>
              </c:strCache>
            </c:strRef>
          </c:cat>
          <c:val>
            <c:numRef>
              <c:f>Аркуш1!$D$69:$D$77</c:f>
              <c:numCache>
                <c:formatCode>General</c:formatCode>
                <c:ptCount val="9"/>
                <c:pt idx="0">
                  <c:v>59</c:v>
                </c:pt>
                <c:pt idx="1">
                  <c:v>55</c:v>
                </c:pt>
                <c:pt idx="2">
                  <c:v>53</c:v>
                </c:pt>
                <c:pt idx="3">
                  <c:v>51</c:v>
                </c:pt>
                <c:pt idx="4">
                  <c:v>49.9</c:v>
                </c:pt>
                <c:pt idx="5">
                  <c:v>47.3</c:v>
                </c:pt>
                <c:pt idx="6">
                  <c:v>47</c:v>
                </c:pt>
                <c:pt idx="7">
                  <c:v>46</c:v>
                </c:pt>
                <c:pt idx="8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1-4048-89BE-6580B4DD8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4740095"/>
        <c:axId val="1204742175"/>
      </c:barChart>
      <c:catAx>
        <c:axId val="1204740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04742175"/>
        <c:crosses val="autoZero"/>
        <c:auto val="1"/>
        <c:lblAlgn val="ctr"/>
        <c:lblOffset val="100"/>
        <c:noMultiLvlLbl val="0"/>
      </c:catAx>
      <c:valAx>
        <c:axId val="1204742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04740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rgbClr val="FF0000"/>
          </a:solidFill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322_66C11A8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1F49FE4-7D1D-41BC-BCFE-99376F19A4AF}" authorId="{37A42B34-C315-273E-BEBF-55F65C520473}" created="2021-12-21T11:30:25.24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23931276" sldId="802"/>
      <ac:graphicFrameMk id="12" creationId="{21676940-DDE7-4C82-BDC0-306B3AE430FC}"/>
    </ac:deMkLst>
    <p188:txBody>
      <a:bodyPr/>
      <a:lstStyle/>
      <a:p>
        <a:r>
          <a:rPr lang="uk-UA"/>
          <a:t>загальне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907"/>
            <a:ext cx="533527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3155C8D-855E-4B03-83B1-677CD99129C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72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81415-83E2-42F0-9FB0-F929C5A4E918}" type="slidenum">
              <a:rPr lang="ru-RU" altLang="ru-RU" smtClean="0">
                <a:latin typeface="Arial" pitchFamily="34" charset="0"/>
              </a:rPr>
              <a:pPr/>
              <a:t>1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33AB9B-66AC-41F5-A6E6-76F56BA591D9}" type="slidenum">
              <a:rPr lang="ru-RU" altLang="ru-RU" smtClean="0">
                <a:latin typeface="Arial" pitchFamily="34" charset="0"/>
              </a:rPr>
              <a:pPr/>
              <a:t>5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15A38-A50C-4474-AF62-9710B2DEAE95}" type="slidenum">
              <a:rPr lang="ru-RU" altLang="ru-RU" smtClean="0">
                <a:latin typeface="Arial" pitchFamily="34" charset="0"/>
              </a:rPr>
              <a:pPr/>
              <a:t>21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altLang="ru-RU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34DCA-E916-4220-80FC-DC7500EFFBF1}" type="slidenum">
              <a:rPr lang="ru-RU" altLang="ru-RU" smtClean="0">
                <a:latin typeface="Arial" pitchFamily="34" charset="0"/>
              </a:rPr>
              <a:pPr/>
              <a:t>22</a:t>
            </a:fld>
            <a:endParaRPr lang="ru-RU" altLang="ru-RU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>
              <a:latin typeface="Arial" pitchFamily="34" charset="0"/>
            </a:endParaRP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3A28E-166B-487D-9E05-A6C1A1A118CB}" type="slidenum">
              <a:rPr lang="ru-RU" smtClean="0">
                <a:latin typeface="Arial" pitchFamily="34" charset="0"/>
              </a:rPr>
              <a:pPr/>
              <a:t>37</a:t>
            </a:fld>
            <a:endParaRPr 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0BCC2-DA20-4897-9C1D-7634B29B665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E53CA-B863-47FF-B6B9-B9E6EB12A65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316FB-9B7A-4B74-82A4-C52C594E378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1613" y="762000"/>
            <a:ext cx="5484812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741613" y="1828800"/>
            <a:ext cx="5484812" cy="3886200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C170F-FA5A-4272-B42C-CF778112F13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FE8E9-BFBB-4616-809D-C7161DAF519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FE797-7B1D-4E6C-889D-50CCDC04A01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C4D9C-5AA7-4A4B-9E80-117CBC16DC68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3C66-6DB2-4E59-9E46-358E5290988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4937C-4264-46DF-9BC9-B899E849C03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0A834-A1E6-46FB-8C1E-49215F7A6AE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37FDA-3822-44D6-BCA8-CBBE9F995F2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26BA9-2D7A-4350-B07F-0C8720ECA0F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89F04-1712-4B62-A5D7-59193F5D2F8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5608E-3E12-4E4A-BF40-ADA4822BA7A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54540-20F0-4015-8D66-FFE141C0E33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6BB58-E1BF-4F14-9D03-450977983D4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C9140-C445-476C-8DAB-F0F5DA1410C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5DFF3-F6B8-41F9-A6E6-431DB23DA13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47467-CF1D-442A-BE69-3A385ABF15F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EC4AB-1EB3-4F27-8095-9B4DF5AA5CA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4A532-E194-4E3F-8BB5-D8D6E159A48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7D687-172C-4863-8451-A9E8D8A5F98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9A4BD-34D5-45C3-B031-C01705CED8D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240AC-A244-4B4C-BF31-A36FED964EF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6EE4C-DDD0-49B7-87F8-00C8A5594A5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C60F-4C01-4B6F-B005-9977EBC5CE4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0C637-0F27-40B3-A593-E417CE103BF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CE2F6-29D2-4855-9809-FACC83F3239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29AD7-DA66-41B3-9BD0-6B184AB9C52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1ABED-B1F0-467F-BBB7-8D4FB443C4C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815F9-5F86-459F-8261-91C60E84F57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A63AF-71AF-45ED-AEFF-722733FD40E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7B09-2012-4199-A4EA-DD12F2BE334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A24F9-FB62-4DDA-920C-AF8E7CA3236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9E7CE-709A-4729-B15B-6D4B3552D92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DC114-6185-4644-8078-01B94164B13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F6B46-D16B-40C9-99B1-A770F7F8539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>
                <a:alpha val="52000"/>
              </a:srgbClr>
            </a:gs>
            <a:gs pos="33000">
              <a:srgbClr val="85C2FF">
                <a:lumMod val="66000"/>
                <a:lumOff val="34000"/>
                <a:alpha val="70000"/>
              </a:srgbClr>
            </a:gs>
            <a:gs pos="69000">
              <a:srgbClr val="C4D6EB">
                <a:lumMod val="0"/>
                <a:lumOff val="100000"/>
              </a:srgbClr>
            </a:gs>
            <a:gs pos="100000">
              <a:srgbClr val="FFEBFA">
                <a:alpha val="0"/>
                <a:lumMod val="0"/>
                <a:lumOff val="10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E5A9C196-03B7-4D3D-915E-6DCDB5B5282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>
                <a:alpha val="52000"/>
              </a:srgbClr>
            </a:gs>
            <a:gs pos="33000">
              <a:srgbClr val="85C2FF">
                <a:lumMod val="66000"/>
                <a:lumOff val="34000"/>
                <a:alpha val="70000"/>
              </a:srgbClr>
            </a:gs>
            <a:gs pos="69000">
              <a:srgbClr val="C4D6EB">
                <a:lumMod val="0"/>
                <a:lumOff val="100000"/>
              </a:srgbClr>
            </a:gs>
            <a:gs pos="100000">
              <a:srgbClr val="FFEBFA">
                <a:alpha val="0"/>
                <a:lumMod val="0"/>
                <a:lumOff val="10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Нажмите кнопку, чтобы изменить стиль основного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Нажмите кнопку, чтобы изменить стили основного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873A86D4-340C-40FB-B9CB-C39D06E8B6F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52000"/>
              </a:srgbClr>
            </a:gs>
            <a:gs pos="33000">
              <a:srgbClr val="85C2FF">
                <a:lumMod val="66000"/>
                <a:lumOff val="34000"/>
                <a:alpha val="70000"/>
              </a:srgbClr>
            </a:gs>
            <a:gs pos="69000">
              <a:srgbClr val="C4D6EB">
                <a:lumMod val="0"/>
                <a:lumOff val="100000"/>
              </a:srgbClr>
            </a:gs>
            <a:gs pos="100000">
              <a:srgbClr val="FFEBFA">
                <a:alpha val="0"/>
                <a:lumMod val="0"/>
                <a:lumOff val="10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357C716-6BDC-4B5A-B447-F93FAC2ED73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6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microsoft.com/office/2018/10/relationships/comments" Target="../comments/modernComment_322_66C11A8C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31913" y="3716338"/>
            <a:ext cx="7129462" cy="2305050"/>
          </a:xfrm>
        </p:spPr>
        <p:txBody>
          <a:bodyPr/>
          <a:lstStyle/>
          <a:p>
            <a:pPr eaLnBrk="1" hangingPunct="1">
              <a:defRPr/>
            </a:pPr>
            <a:br>
              <a:rPr lang="uk-UA" sz="2000" dirty="0"/>
            </a:br>
            <a:endParaRPr lang="ru-RU" sz="2000" b="1" kern="1200" dirty="0">
              <a:solidFill>
                <a:srgbClr val="FF3300"/>
              </a:solidFill>
              <a:ea typeface="+mn-ea"/>
              <a:cs typeface="+mn-cs"/>
            </a:endParaRPr>
          </a:p>
        </p:txBody>
      </p:sp>
      <p:pic>
        <p:nvPicPr>
          <p:cNvPr id="10243" name="Picture 3" descr="gerb_univer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39750" y="2620963"/>
            <a:ext cx="8208963" cy="34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6600" dirty="0">
                <a:solidFill>
                  <a:srgbClr val="FF3300"/>
                </a:solidFill>
                <a:latin typeface="Monotype Corsiva" pitchFamily="66" charset="0"/>
              </a:rPr>
              <a:t>Звіт декана</a:t>
            </a:r>
          </a:p>
          <a:p>
            <a:pPr>
              <a:defRPr/>
            </a:pPr>
            <a:r>
              <a:rPr lang="uk-UA" sz="3200" b="1" dirty="0">
                <a:solidFill>
                  <a:srgbClr val="FF3300"/>
                </a:solidFill>
                <a:latin typeface="Monotype Corsiva" pitchFamily="66" charset="0"/>
              </a:rPr>
              <a:t>факультету  </a:t>
            </a:r>
            <a:r>
              <a:rPr lang="uk-UA" sz="3200" b="1" dirty="0" err="1">
                <a:solidFill>
                  <a:srgbClr val="FF3300"/>
                </a:solidFill>
                <a:latin typeface="Monotype Corsiva" pitchFamily="66" charset="0"/>
              </a:rPr>
              <a:t>комп</a:t>
            </a:r>
            <a:r>
              <a:rPr lang="en-US" sz="3200" b="1" dirty="0">
                <a:solidFill>
                  <a:srgbClr val="FF3300"/>
                </a:solidFill>
                <a:latin typeface="Monotype Corsiva" pitchFamily="66" charset="0"/>
              </a:rPr>
              <a:t>’</a:t>
            </a:r>
            <a:r>
              <a:rPr lang="uk-UA" sz="3200" b="1" dirty="0" err="1">
                <a:solidFill>
                  <a:srgbClr val="FF3300"/>
                </a:solidFill>
                <a:latin typeface="Monotype Corsiva" pitchFamily="66" charset="0"/>
              </a:rPr>
              <a:t>ютерних</a:t>
            </a:r>
            <a:r>
              <a:rPr lang="uk-UA" sz="3200" b="1" dirty="0">
                <a:solidFill>
                  <a:srgbClr val="FF3300"/>
                </a:solidFill>
                <a:latin typeface="Monotype Corsiva" pitchFamily="66" charset="0"/>
              </a:rPr>
              <a:t> наук та кібернетики</a:t>
            </a:r>
          </a:p>
          <a:p>
            <a:pPr>
              <a:defRPr/>
            </a:pPr>
            <a:endParaRPr lang="uk-UA" sz="3200" b="1" dirty="0">
              <a:solidFill>
                <a:srgbClr val="FF3300"/>
              </a:solidFill>
              <a:latin typeface="Monotype Corsiva" pitchFamily="66" charset="0"/>
            </a:endParaRPr>
          </a:p>
          <a:p>
            <a:pPr>
              <a:defRPr/>
            </a:pPr>
            <a:r>
              <a:rPr lang="uk-UA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Анісімова А.В. </a:t>
            </a:r>
          </a:p>
          <a:p>
            <a:pPr>
              <a:defRPr/>
            </a:pPr>
            <a:endParaRPr lang="uk-UA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347864" y="5759906"/>
            <a:ext cx="2936875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ru-RU" sz="2000" b="1" dirty="0">
                <a:solidFill>
                  <a:srgbClr val="FF3300"/>
                </a:solidFill>
              </a:rPr>
              <a:t>23</a:t>
            </a:r>
            <a:r>
              <a:rPr lang="uk-UA" altLang="ru-RU" sz="2000" b="1" dirty="0">
                <a:solidFill>
                  <a:srgbClr val="FF3300"/>
                </a:solidFill>
              </a:rPr>
              <a:t> грудня</a:t>
            </a:r>
            <a:r>
              <a:rPr lang="uk-UA" altLang="ru-RU" sz="2000" b="1" dirty="0">
                <a:solidFill>
                  <a:srgbClr val="003366"/>
                </a:solidFill>
              </a:rPr>
              <a:t> </a:t>
            </a:r>
            <a:r>
              <a:rPr lang="uk-UA" altLang="ru-RU" sz="2000" b="1" dirty="0">
                <a:solidFill>
                  <a:srgbClr val="FF0000"/>
                </a:solidFill>
              </a:rPr>
              <a:t>2021 р.</a:t>
            </a:r>
            <a:endParaRPr lang="ru-RU" altLang="ru-RU" sz="2000" b="1" dirty="0">
              <a:solidFill>
                <a:srgbClr val="FF0000"/>
              </a:solidFill>
            </a:endParaRPr>
          </a:p>
          <a:p>
            <a:pPr algn="l"/>
            <a:endParaRPr lang="ru-RU" altLang="ru-RU" b="1" dirty="0">
              <a:solidFill>
                <a:srgbClr val="003366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987675" y="333375"/>
            <a:ext cx="59769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2800" dirty="0">
                <a:solidFill>
                  <a:srgbClr val="0000CC"/>
                </a:solidFill>
              </a:rPr>
              <a:t>Київський національний університет </a:t>
            </a:r>
            <a:br>
              <a:rPr lang="uk-UA" altLang="ru-RU" sz="2800" dirty="0">
                <a:solidFill>
                  <a:srgbClr val="0000CC"/>
                </a:solidFill>
              </a:rPr>
            </a:br>
            <a:r>
              <a:rPr lang="uk-UA" altLang="ru-RU" sz="2800" dirty="0">
                <a:solidFill>
                  <a:srgbClr val="0000CC"/>
                </a:solidFill>
              </a:rPr>
              <a:t>імені Тараса Шевченка</a:t>
            </a:r>
            <a:br>
              <a:rPr lang="uk-UA" altLang="ru-RU" sz="2800" dirty="0">
                <a:solidFill>
                  <a:srgbClr val="0000CC"/>
                </a:solidFill>
              </a:rPr>
            </a:br>
            <a:endParaRPr lang="ru-RU" altLang="ru-RU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45752"/>
            <a:ext cx="4392488" cy="793598"/>
          </a:xfrm>
        </p:spPr>
        <p:txBody>
          <a:bodyPr/>
          <a:lstStyle/>
          <a:p>
            <a:r>
              <a:rPr lang="uk-UA" sz="2400" b="1" dirty="0">
                <a:solidFill>
                  <a:srgbClr val="FF0000"/>
                </a:solidFill>
              </a:rPr>
              <a:t>Відзнаки студентів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20714"/>
            <a:ext cx="8640960" cy="41606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Іменна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стипендія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компанії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en-US" sz="2000" kern="1200" dirty="0">
                <a:solidFill>
                  <a:srgbClr val="0000CC"/>
                </a:solidFill>
                <a:latin typeface="Arial" pitchFamily="34" charset="0"/>
              </a:rPr>
              <a:t>Ring Ukraine</a:t>
            </a:r>
            <a:r>
              <a:rPr lang="uk-UA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–</a:t>
            </a:r>
            <a:r>
              <a:rPr lang="uk-UA" sz="2000" kern="1200" dirty="0">
                <a:solidFill>
                  <a:srgbClr val="0000CC"/>
                </a:solidFill>
                <a:latin typeface="Arial" pitchFamily="34" charset="0"/>
              </a:rPr>
              <a:t> Андрій </a:t>
            </a:r>
            <a:r>
              <a:rPr lang="uk-UA" sz="2000" kern="1200" dirty="0" err="1">
                <a:solidFill>
                  <a:srgbClr val="0000CC"/>
                </a:solidFill>
                <a:latin typeface="Arial" pitchFamily="34" charset="0"/>
              </a:rPr>
              <a:t>Уразовський</a:t>
            </a:r>
            <a:endParaRPr lang="uk-UA" sz="2000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ru-RU" sz="2000" kern="1200" dirty="0">
              <a:solidFill>
                <a:srgbClr val="0000CC"/>
              </a:solidFill>
              <a:latin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Академічна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стипендія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імені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М.С.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Грушевського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 –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Саворона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Назарій</a:t>
            </a:r>
            <a:endParaRPr lang="ru-RU" sz="2000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ru-RU" sz="2000" kern="1200" dirty="0">
              <a:solidFill>
                <a:srgbClr val="0000CC"/>
              </a:solidFill>
              <a:latin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kern="1200" dirty="0">
                <a:solidFill>
                  <a:srgbClr val="0000CC"/>
                </a:solidFill>
                <a:latin typeface="Arial" pitchFamily="34" charset="0"/>
              </a:rPr>
              <a:t>Академічна стипендія імені Героїв Небесної Сотні 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– 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Дзюгал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Ольга</a:t>
            </a:r>
          </a:p>
          <a:p>
            <a:pPr marL="0" indent="0">
              <a:buNone/>
            </a:pPr>
            <a:endParaRPr lang="uk-UA" sz="2000" kern="1200" dirty="0">
              <a:solidFill>
                <a:srgbClr val="0000CC"/>
              </a:solidFill>
              <a:latin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Студенти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,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які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отримують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стипендії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Президента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України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–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Міщук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Роман, Сазонов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Нікіта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,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Дядюк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Антон, Костенко Роман</a:t>
            </a:r>
            <a:endParaRPr lang="uk-UA" sz="2000" kern="1200" dirty="0">
              <a:solidFill>
                <a:srgbClr val="0000CC"/>
              </a:solidFill>
              <a:latin typeface="Arial" pitchFamily="34" charset="0"/>
            </a:endParaRPr>
          </a:p>
        </p:txBody>
      </p:sp>
      <p:pic>
        <p:nvPicPr>
          <p:cNvPr id="4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79397"/>
            <a:ext cx="827903" cy="92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Adm\Pictures\troph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362914" cy="11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18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88832" cy="648072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Студентські олімпіади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614865" cy="5256584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b="1" kern="1200" dirty="0">
                <a:solidFill>
                  <a:srgbClr val="0000CC"/>
                </a:solidFill>
                <a:latin typeface="Arial" pitchFamily="34" charset="0"/>
              </a:rPr>
              <a:t>ВСЕУКРАЇНСЬКА СТУДЕНТСЬКА ОЛІМПІАДА З ПРОГРАМУВАННЯ </a:t>
            </a:r>
            <a:r>
              <a:rPr lang="uk-UA" sz="2000" b="1" kern="1200" dirty="0">
                <a:solidFill>
                  <a:srgbClr val="0000CC"/>
                </a:solidFill>
                <a:latin typeface="Arial" pitchFamily="34" charset="0"/>
              </a:rPr>
              <a:t>ІСРС-2021</a:t>
            </a:r>
            <a:r>
              <a:rPr lang="uk-UA" sz="2000" kern="1200" dirty="0">
                <a:solidFill>
                  <a:srgbClr val="0000CC"/>
                </a:solidFill>
                <a:latin typeface="Arial" pitchFamily="34" charset="0"/>
              </a:rPr>
              <a:t>, третій етап якої прирівняний до півфіналу Чемпіонату світу з програмування формату АСМ ІСРС і має назву Південно-європейський півфінал (</a:t>
            </a:r>
            <a:r>
              <a:rPr lang="en-GB" sz="2000" kern="1200" dirty="0">
                <a:solidFill>
                  <a:srgbClr val="0000CC"/>
                </a:solidFill>
                <a:latin typeface="Arial" pitchFamily="34" charset="0"/>
              </a:rPr>
              <a:t>SEERC</a:t>
            </a:r>
            <a:r>
              <a:rPr lang="uk-UA" sz="2000" kern="1200" dirty="0">
                <a:solidFill>
                  <a:srgbClr val="0000CC"/>
                </a:solidFill>
                <a:latin typeface="Arial" pitchFamily="34" charset="0"/>
              </a:rPr>
              <a:t>)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uk-UA" sz="1800" b="1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uk-UA" sz="1800" b="1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uk-UA" sz="1800" b="1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uk-UA" sz="1800" b="1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uk-UA" sz="1800" b="1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1800" b="1" kern="1200" dirty="0">
                <a:solidFill>
                  <a:srgbClr val="0000CC"/>
                </a:solidFill>
                <a:latin typeface="Arial" pitchFamily="34" charset="0"/>
              </a:rPr>
              <a:t>– </a:t>
            </a:r>
            <a:r>
              <a:rPr lang="uk-UA" sz="2000" kern="1200" dirty="0">
                <a:solidFill>
                  <a:srgbClr val="0000CC"/>
                </a:solidFill>
                <a:latin typeface="Arial" pitchFamily="34" charset="0"/>
              </a:rPr>
              <a:t>Потьомкін Лев, 					</a:t>
            </a:r>
            <a:r>
              <a:rPr lang="ru-RU" sz="1800" b="1" kern="1200" dirty="0">
                <a:solidFill>
                  <a:srgbClr val="0000CC"/>
                </a:solidFill>
                <a:latin typeface="Arial" pitchFamily="34" charset="0"/>
              </a:rPr>
              <a:t>– </a:t>
            </a:r>
            <a:r>
              <a:rPr lang="ru-RU" sz="1800" kern="1200" dirty="0" err="1">
                <a:solidFill>
                  <a:srgbClr val="0000CC"/>
                </a:solidFill>
                <a:latin typeface="Arial" pitchFamily="34" charset="0"/>
              </a:rPr>
              <a:t>Баренблат</a:t>
            </a:r>
            <a:r>
              <a:rPr lang="ru-RU" sz="1800" kern="1200" dirty="0">
                <a:solidFill>
                  <a:srgbClr val="0000CC"/>
                </a:solidFill>
                <a:latin typeface="Arial" pitchFamily="34" charset="0"/>
              </a:rPr>
              <a:t>  </a:t>
            </a:r>
            <a:r>
              <a:rPr lang="ru-RU" sz="1800" kern="1200" dirty="0" err="1">
                <a:solidFill>
                  <a:srgbClr val="0000CC"/>
                </a:solidFill>
                <a:latin typeface="Arial" pitchFamily="34" charset="0"/>
              </a:rPr>
              <a:t>Ігор</a:t>
            </a:r>
            <a:r>
              <a:rPr lang="ru-RU" sz="1800" kern="1200" dirty="0">
                <a:solidFill>
                  <a:srgbClr val="0000CC"/>
                </a:solidFill>
                <a:latin typeface="Arial" pitchFamily="34" charset="0"/>
              </a:rPr>
              <a:t>, </a:t>
            </a:r>
            <a:r>
              <a:rPr lang="uk-UA" sz="1800" kern="1200" dirty="0" err="1">
                <a:solidFill>
                  <a:srgbClr val="0000CC"/>
                </a:solidFill>
                <a:latin typeface="Arial" pitchFamily="34" charset="0"/>
              </a:rPr>
              <a:t>Гришечкін</a:t>
            </a:r>
            <a:r>
              <a:rPr lang="uk-UA" sz="18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uk-UA" sz="1800" kern="1200" dirty="0" err="1">
                <a:solidFill>
                  <a:srgbClr val="0000CC"/>
                </a:solidFill>
                <a:latin typeface="Arial" pitchFamily="34" charset="0"/>
              </a:rPr>
              <a:t>Марк</a:t>
            </a:r>
            <a:r>
              <a:rPr lang="uk-UA" sz="1800" kern="1200" dirty="0">
                <a:solidFill>
                  <a:srgbClr val="0000CC"/>
                </a:solidFill>
                <a:latin typeface="Arial" pitchFamily="34" charset="0"/>
              </a:rPr>
              <a:t>, Макарович </a:t>
            </a:r>
            <a:r>
              <a:rPr lang="uk-UA" sz="1800" kern="1200" dirty="0" err="1">
                <a:solidFill>
                  <a:srgbClr val="0000CC"/>
                </a:solidFill>
                <a:latin typeface="Arial" pitchFamily="34" charset="0"/>
              </a:rPr>
              <a:t>Адальберт</a:t>
            </a:r>
            <a:r>
              <a:rPr lang="uk-UA" sz="1800" kern="1200" dirty="0">
                <a:solidFill>
                  <a:srgbClr val="0000CC"/>
                </a:solidFill>
                <a:latin typeface="Arial" pitchFamily="34" charset="0"/>
              </a:rPr>
              <a:t> (Диплом ІІ ступеня), </a:t>
            </a:r>
            <a:r>
              <a:rPr lang="uk-UA" sz="1800" kern="1200" dirty="0" err="1">
                <a:solidFill>
                  <a:srgbClr val="0000CC"/>
                </a:solidFill>
                <a:latin typeface="Arial" pitchFamily="34" charset="0"/>
              </a:rPr>
              <a:t>Смельський</a:t>
            </a:r>
            <a:r>
              <a:rPr lang="uk-UA" sz="18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uk-UA" sz="1800" kern="1200" dirty="0" err="1">
                <a:solidFill>
                  <a:srgbClr val="0000CC"/>
                </a:solidFill>
                <a:latin typeface="Arial" pitchFamily="34" charset="0"/>
              </a:rPr>
              <a:t>Даниїл</a:t>
            </a:r>
            <a:r>
              <a:rPr lang="uk-UA" sz="1800" kern="1200" dirty="0">
                <a:solidFill>
                  <a:srgbClr val="0000CC"/>
                </a:solidFill>
                <a:latin typeface="Arial" pitchFamily="34" charset="0"/>
              </a:rPr>
              <a:t>, Чемерис Павло (Диплом ІІІ ступеня)</a:t>
            </a:r>
            <a:endParaRPr lang="en-US" sz="1800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uk-UA" sz="2400" b="1" kern="1200" dirty="0">
                <a:solidFill>
                  <a:srgbClr val="0000CC"/>
                </a:solidFill>
                <a:latin typeface="Arial" pitchFamily="34" charset="0"/>
              </a:rPr>
              <a:t>Вітаємо!!!</a:t>
            </a:r>
          </a:p>
        </p:txBody>
      </p:sp>
      <p:pic>
        <p:nvPicPr>
          <p:cNvPr id="4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13316"/>
            <a:ext cx="864096" cy="96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5" y="2420888"/>
            <a:ext cx="3634934" cy="204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431723" cy="193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4653136"/>
          <a:ext cx="7776864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8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Перше місце </a:t>
                      </a:r>
                      <a:r>
                        <a:rPr lang="en-GB" sz="18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SEERC</a:t>
                      </a:r>
                      <a:r>
                        <a:rPr lang="uk-UA" sz="18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-2021 отримала команда </a:t>
                      </a:r>
                      <a:r>
                        <a:rPr lang="en-GB" sz="18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KNU</a:t>
                      </a:r>
                      <a:r>
                        <a:rPr lang="uk-UA" sz="18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_0_</a:t>
                      </a:r>
                      <a:r>
                        <a:rPr lang="en-GB" sz="18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GB</a:t>
                      </a:r>
                      <a:r>
                        <a:rPr lang="uk-UA" sz="18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  <a:r>
                        <a:rPr lang="en-GB" sz="18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</a:t>
                      </a:r>
                      <a:r>
                        <a:rPr lang="uk-UA" sz="18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складі: Костянтин Луценко, Владислав </a:t>
                      </a:r>
                      <a:r>
                        <a:rPr lang="uk-UA" sz="18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Заводник</a:t>
                      </a:r>
                      <a:r>
                        <a:rPr lang="uk-UA" sz="18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Костянтин Савчук</a:t>
                      </a:r>
                      <a:endParaRPr lang="uk-UA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Третє місце SEERC-2021 виборола команда </a:t>
                      </a:r>
                      <a:r>
                        <a:rPr lang="uk-UA" sz="1800" b="1" kern="1200" dirty="0" err="1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KNU_Du</a:t>
                      </a:r>
                      <a:r>
                        <a:rPr lang="uk-UA" sz="1800" b="1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plee у складі: Даниїл Смельський, Софія Мельник, Станіслав Безкоровайний</a:t>
                      </a:r>
                      <a:endParaRPr lang="uk-UA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735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5484812" cy="720080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Студентські </a:t>
            </a:r>
            <a:r>
              <a:rPr lang="uk-UA" b="1" dirty="0" err="1">
                <a:solidFill>
                  <a:srgbClr val="FF0000"/>
                </a:solidFill>
              </a:rPr>
              <a:t>хакатони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15007"/>
            <a:ext cx="7992888" cy="5495007"/>
          </a:xfrm>
        </p:spPr>
        <p:txBody>
          <a:bodyPr/>
          <a:lstStyle/>
          <a:p>
            <a:pPr algn="l"/>
            <a:r>
              <a:rPr lang="uk-UA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щорічно проводяться </a:t>
            </a:r>
            <a:r>
              <a:rPr lang="en-US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CSC Hackathon </a:t>
            </a:r>
            <a:r>
              <a:rPr lang="uk-UA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та</a:t>
            </a:r>
          </a:p>
          <a:p>
            <a:pPr marL="0" indent="0" algn="l">
              <a:buNone/>
            </a:pPr>
            <a:r>
              <a:rPr lang="uk-UA" sz="2000" dirty="0">
                <a:solidFill>
                  <a:srgbClr val="0000CC"/>
                </a:solidFill>
                <a:latin typeface="Arial" panose="020B0604020202020204" pitchFamily="34" charset="0"/>
              </a:rPr>
              <a:t>    </a:t>
            </a:r>
            <a:r>
              <a:rPr lang="uk-UA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інші, за підтримки факультету</a:t>
            </a:r>
          </a:p>
          <a:p>
            <a:pPr marL="0" indent="0" algn="l">
              <a:buNone/>
            </a:pPr>
            <a:endParaRPr lang="uk-UA" sz="2000" b="0" i="0" dirty="0"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uk-UA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у якості експертів залучаються провідні </a:t>
            </a:r>
          </a:p>
          <a:p>
            <a:pPr marL="0" indent="0" algn="l">
              <a:buNone/>
            </a:pPr>
            <a:r>
              <a:rPr lang="uk-UA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     фахівці з</a:t>
            </a:r>
            <a:r>
              <a:rPr lang="en-US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факультету комп'ютерних наук та </a:t>
            </a:r>
          </a:p>
          <a:p>
            <a:pPr marL="0" indent="0" algn="l">
              <a:buNone/>
            </a:pPr>
            <a:r>
              <a:rPr lang="uk-UA" sz="2000" dirty="0">
                <a:solidFill>
                  <a:srgbClr val="0000CC"/>
                </a:solidFill>
                <a:latin typeface="Arial" panose="020B0604020202020204" pitchFamily="34" charset="0"/>
              </a:rPr>
              <a:t>       кібернетики</a:t>
            </a:r>
            <a:br>
              <a:rPr lang="uk-UA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</a:br>
            <a:endParaRPr lang="uk-UA" sz="2000" b="0" i="0" dirty="0"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uk-UA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учасниками </a:t>
            </a:r>
            <a:r>
              <a:rPr lang="uk-UA" sz="2000" b="0" i="0" dirty="0" err="1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хакатону</a:t>
            </a:r>
            <a:r>
              <a:rPr lang="uk-UA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202</a:t>
            </a:r>
            <a:r>
              <a:rPr lang="en-US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uk-UA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р. були команди</a:t>
            </a:r>
          </a:p>
          <a:p>
            <a:pPr marL="0" indent="0" algn="l">
              <a:buNone/>
            </a:pPr>
            <a:r>
              <a:rPr lang="uk-UA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      з усієї України (Львів, Запоріжжя, Харків, інші </a:t>
            </a:r>
          </a:p>
          <a:p>
            <a:pPr marL="0" indent="0" algn="l">
              <a:buNone/>
            </a:pPr>
            <a:r>
              <a:rPr lang="uk-UA" sz="2000" dirty="0">
                <a:solidFill>
                  <a:srgbClr val="0000CC"/>
                </a:solidFill>
                <a:latin typeface="Arial" panose="020B0604020202020204" pitchFamily="34" charset="0"/>
              </a:rPr>
              <a:t>      </a:t>
            </a:r>
            <a:r>
              <a:rPr lang="uk-UA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міста</a:t>
            </a:r>
            <a:r>
              <a:rPr lang="en-US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)</a:t>
            </a:r>
            <a:endParaRPr lang="uk-UA" sz="2000" b="0" i="0" dirty="0">
              <a:solidFill>
                <a:srgbClr val="0000CC"/>
              </a:solidFill>
              <a:effectLst/>
              <a:latin typeface="Arial" panose="020B0604020202020204" pitchFamily="34" charset="0"/>
            </a:endParaRPr>
          </a:p>
          <a:p>
            <a:endParaRPr lang="uk-UA" sz="20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r>
              <a:rPr lang="uk-UA" sz="2000" dirty="0">
                <a:solidFill>
                  <a:srgbClr val="0000CC"/>
                </a:solidFill>
                <a:latin typeface="Arial" panose="020B0604020202020204" pitchFamily="34" charset="0"/>
              </a:rPr>
              <a:t>Переможці о</a:t>
            </a:r>
            <a:r>
              <a:rPr lang="uk-UA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тримують додаткові бали для </a:t>
            </a:r>
          </a:p>
          <a:p>
            <a:pPr marL="0" indent="0">
              <a:buNone/>
            </a:pPr>
            <a:r>
              <a:rPr lang="uk-UA" sz="2000" dirty="0">
                <a:solidFill>
                  <a:srgbClr val="0000CC"/>
                </a:solidFill>
                <a:latin typeface="Arial" panose="020B0604020202020204" pitchFamily="34" charset="0"/>
              </a:rPr>
              <a:t>     </a:t>
            </a:r>
            <a:r>
              <a:rPr lang="uk-UA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вступу на магістерські програми на </a:t>
            </a:r>
          </a:p>
          <a:p>
            <a:pPr marL="0" indent="0">
              <a:buNone/>
            </a:pPr>
            <a:r>
              <a:rPr lang="uk-UA" sz="2000" dirty="0">
                <a:solidFill>
                  <a:srgbClr val="0000CC"/>
                </a:solidFill>
                <a:latin typeface="Arial" panose="020B0604020202020204" pitchFamily="34" charset="0"/>
              </a:rPr>
              <a:t>     </a:t>
            </a:r>
            <a:r>
              <a:rPr lang="uk-UA" sz="2000" b="0" i="0" dirty="0">
                <a:solidFill>
                  <a:srgbClr val="0000CC"/>
                </a:solidFill>
                <a:effectLst/>
                <a:latin typeface="Arial" panose="020B0604020202020204" pitchFamily="34" charset="0"/>
              </a:rPr>
              <a:t>факультет  </a:t>
            </a:r>
          </a:p>
          <a:p>
            <a:endParaRPr lang="uk-UA" sz="2400" kern="1200" dirty="0">
              <a:solidFill>
                <a:srgbClr val="0000CC"/>
              </a:solidFill>
              <a:latin typeface="Arial" pitchFamily="34" charset="0"/>
            </a:endParaRPr>
          </a:p>
          <a:p>
            <a:endParaRPr lang="uk-UA" sz="2400" kern="1200" dirty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4000"/>
            <a:ext cx="1990001" cy="132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105" y="1340768"/>
            <a:ext cx="2152998" cy="142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197" y="2636912"/>
            <a:ext cx="1990001" cy="1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46" y="4005064"/>
            <a:ext cx="2189001" cy="14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105" y="5321767"/>
            <a:ext cx="2189001" cy="155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405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857" y="260648"/>
            <a:ext cx="8653379" cy="1152128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CSC </a:t>
            </a:r>
            <a:r>
              <a:rPr lang="en-US" sz="2400" b="1" dirty="0" err="1">
                <a:solidFill>
                  <a:srgbClr val="FF0000"/>
                </a:solidFill>
              </a:rPr>
              <a:t>Hackathon</a:t>
            </a:r>
            <a:r>
              <a:rPr lang="en-US" sz="2400" b="1" dirty="0">
                <a:solidFill>
                  <a:srgbClr val="FF0000"/>
                </a:solidFill>
              </a:rPr>
              <a:t> 2021</a:t>
            </a:r>
            <a:r>
              <a:rPr lang="uk-UA" sz="2400" b="1" dirty="0">
                <a:solidFill>
                  <a:srgbClr val="FF0000"/>
                </a:solidFill>
              </a:rPr>
              <a:t> для студентів спільно з </a:t>
            </a:r>
            <a:r>
              <a:rPr lang="sv-SE" sz="2400" b="1" dirty="0">
                <a:solidFill>
                  <a:srgbClr val="FF0000"/>
                </a:solidFill>
              </a:rPr>
              <a:t>Hackathon Expert Group</a:t>
            </a:r>
            <a:r>
              <a:rPr lang="uk-UA" sz="2400" b="1" dirty="0">
                <a:solidFill>
                  <a:srgbClr val="FF0000"/>
                </a:solidFill>
              </a:rPr>
              <a:t> і</a:t>
            </a:r>
            <a:r>
              <a:rPr lang="sv-SE" sz="2400" b="1" dirty="0">
                <a:solidFill>
                  <a:srgbClr val="FF0000"/>
                </a:solidFill>
              </a:rPr>
              <a:t> Apostera GmbH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59"/>
            <a:ext cx="8568951" cy="2034445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b="1" kern="1200" dirty="0">
                <a:solidFill>
                  <a:srgbClr val="0000CC"/>
                </a:solidFill>
                <a:latin typeface="Arial" pitchFamily="34" charset="0"/>
              </a:rPr>
              <a:t>(2-4.07.2021)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CC"/>
                </a:solidFill>
              </a:rPr>
              <a:t>128 </a:t>
            </a:r>
            <a:r>
              <a:rPr lang="ru-RU" sz="2000" dirty="0" err="1">
                <a:solidFill>
                  <a:srgbClr val="0000CC"/>
                </a:solidFill>
              </a:rPr>
              <a:t>учасників</a:t>
            </a:r>
            <a:r>
              <a:rPr lang="ru-RU" sz="2000" dirty="0">
                <a:solidFill>
                  <a:srgbClr val="0000CC"/>
                </a:solidFill>
              </a:rPr>
              <a:t>, 50 команд, 11 </a:t>
            </a:r>
            <a:r>
              <a:rPr lang="ru-RU" sz="2000" dirty="0" err="1">
                <a:solidFill>
                  <a:srgbClr val="0000CC"/>
                </a:solidFill>
              </a:rPr>
              <a:t>експертів</a:t>
            </a:r>
            <a:r>
              <a:rPr lang="ru-RU" sz="2000" dirty="0">
                <a:solidFill>
                  <a:srgbClr val="0000CC"/>
                </a:solidFill>
              </a:rPr>
              <a:t> та </a:t>
            </a:r>
            <a:r>
              <a:rPr lang="ru-RU" sz="2000" dirty="0" err="1">
                <a:solidFill>
                  <a:srgbClr val="0000CC"/>
                </a:solidFill>
              </a:rPr>
              <a:t>членів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журі</a:t>
            </a:r>
            <a:r>
              <a:rPr lang="ru-RU" sz="2000" dirty="0">
                <a:solidFill>
                  <a:srgbClr val="0000CC"/>
                </a:solidFill>
              </a:rPr>
              <a:t>, 2 </a:t>
            </a:r>
            <a:r>
              <a:rPr lang="ru-RU" sz="2000" dirty="0" err="1">
                <a:solidFill>
                  <a:srgbClr val="0000CC"/>
                </a:solidFill>
              </a:rPr>
              <a:t>доби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наполегливої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роботи</a:t>
            </a:r>
            <a:r>
              <a:rPr lang="ru-RU" sz="2000" dirty="0">
                <a:solidFill>
                  <a:srgbClr val="0000CC"/>
                </a:solidFill>
              </a:rPr>
              <a:t>, 20 команд у </a:t>
            </a:r>
            <a:r>
              <a:rPr lang="ru-RU" sz="2000" dirty="0" err="1">
                <a:solidFill>
                  <a:srgbClr val="0000CC"/>
                </a:solidFill>
              </a:rPr>
              <a:t>фіналі</a:t>
            </a:r>
            <a:r>
              <a:rPr lang="ru-RU" sz="2000" dirty="0">
                <a:solidFill>
                  <a:srgbClr val="0000CC"/>
                </a:solidFill>
              </a:rPr>
              <a:t> й 4 </a:t>
            </a:r>
            <a:r>
              <a:rPr lang="ru-RU" sz="2000" dirty="0" err="1">
                <a:solidFill>
                  <a:srgbClr val="0000CC"/>
                </a:solidFill>
              </a:rPr>
              <a:t>команди</a:t>
            </a:r>
            <a:r>
              <a:rPr lang="ru-RU" sz="2000" dirty="0">
                <a:solidFill>
                  <a:srgbClr val="0000CC"/>
                </a:solidFill>
              </a:rPr>
              <a:t> </a:t>
            </a:r>
            <a:r>
              <a:rPr lang="ru-RU" sz="2000" dirty="0" err="1">
                <a:solidFill>
                  <a:srgbClr val="0000CC"/>
                </a:solidFill>
              </a:rPr>
              <a:t>переможців</a:t>
            </a:r>
            <a:r>
              <a:rPr lang="ru-RU" sz="2000" dirty="0">
                <a:solidFill>
                  <a:srgbClr val="0000CC"/>
                </a:solidFill>
              </a:rPr>
              <a:t> по 3 задачах – так </a:t>
            </a:r>
            <a:r>
              <a:rPr lang="ru-RU" sz="2000" dirty="0" err="1">
                <a:solidFill>
                  <a:srgbClr val="0000CC"/>
                </a:solidFill>
              </a:rPr>
              <a:t>пройшов</a:t>
            </a:r>
            <a:r>
              <a:rPr lang="ru-RU" sz="2000" dirty="0">
                <a:solidFill>
                  <a:srgbClr val="0000CC"/>
                </a:solidFill>
              </a:rPr>
              <a:t> </a:t>
            </a:r>
            <a:r>
              <a:rPr lang="ru-RU" sz="2000" b="1" dirty="0">
                <a:solidFill>
                  <a:srgbClr val="0000CC"/>
                </a:solidFill>
              </a:rPr>
              <a:t>CSC </a:t>
            </a:r>
            <a:r>
              <a:rPr lang="ru-RU" sz="2000" b="1" dirty="0" err="1">
                <a:solidFill>
                  <a:srgbClr val="0000CC"/>
                </a:solidFill>
              </a:rPr>
              <a:t>Hackathon</a:t>
            </a:r>
            <a:r>
              <a:rPr lang="ru-RU" sz="2000" b="1" dirty="0">
                <a:solidFill>
                  <a:srgbClr val="0000CC"/>
                </a:solidFill>
              </a:rPr>
              <a:t> 2021 </a:t>
            </a:r>
            <a:r>
              <a:rPr lang="ru-RU" sz="2000" b="1" dirty="0" err="1">
                <a:solidFill>
                  <a:srgbClr val="0000CC"/>
                </a:solidFill>
              </a:rPr>
              <a:t>Online</a:t>
            </a:r>
            <a:r>
              <a:rPr lang="ru-RU" sz="2000" dirty="0">
                <a:solidFill>
                  <a:srgbClr val="0000CC"/>
                </a:solidFill>
              </a:rPr>
              <a:t>.</a:t>
            </a:r>
            <a:endParaRPr lang="uk-UA" sz="2000" b="1" kern="1200" dirty="0">
              <a:solidFill>
                <a:srgbClr val="0000CC"/>
              </a:solidFill>
              <a:latin typeface="Arial" pitchFamily="34" charset="0"/>
            </a:endParaRPr>
          </a:p>
          <a:p>
            <a:endParaRPr lang="uk-UA" sz="2400" kern="1200" dirty="0">
              <a:solidFill>
                <a:srgbClr val="0070C0"/>
              </a:solidFill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03205"/>
            <a:ext cx="6778608" cy="354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55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903" y="764704"/>
            <a:ext cx="8568952" cy="9144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March AI </a:t>
            </a:r>
            <a:r>
              <a:rPr lang="en-US" sz="2800" b="1" dirty="0" err="1">
                <a:solidFill>
                  <a:srgbClr val="FF0000"/>
                </a:solidFill>
              </a:rPr>
              <a:t>Hackathon</a:t>
            </a:r>
            <a:r>
              <a:rPr lang="en-US" sz="2800" b="1" dirty="0">
                <a:solidFill>
                  <a:srgbClr val="FF0000"/>
                </a:solidFill>
              </a:rPr>
              <a:t> (Online)</a:t>
            </a:r>
            <a:r>
              <a:rPr lang="uk-UA" sz="2800" b="1" dirty="0">
                <a:solidFill>
                  <a:srgbClr val="FF0000"/>
                </a:solidFill>
              </a:rPr>
              <a:t> з </a:t>
            </a:r>
            <a:r>
              <a:rPr lang="sv-SE" sz="2800" b="1" dirty="0">
                <a:solidFill>
                  <a:srgbClr val="FF0000"/>
                </a:solidFill>
              </a:rPr>
              <a:t>Hackathon Expert Group</a:t>
            </a:r>
            <a:r>
              <a:rPr lang="uk-UA" sz="2800" b="1" dirty="0">
                <a:solidFill>
                  <a:srgbClr val="FF0000"/>
                </a:solidFill>
              </a:rPr>
              <a:t> і</a:t>
            </a:r>
            <a:r>
              <a:rPr lang="sv-SE" sz="2800" b="1" dirty="0">
                <a:solidFill>
                  <a:srgbClr val="FF0000"/>
                </a:solidFill>
              </a:rPr>
              <a:t> Apostera GmbH</a:t>
            </a:r>
            <a:br>
              <a:rPr lang="uk-UA" sz="2800" b="1" dirty="0">
                <a:solidFill>
                  <a:srgbClr val="FF0000"/>
                </a:solidFill>
              </a:rPr>
            </a:br>
            <a:r>
              <a:rPr lang="uk-UA" sz="2800" b="1" dirty="0">
                <a:solidFill>
                  <a:srgbClr val="FF0000"/>
                </a:solidFill>
              </a:rPr>
              <a:t> 19-21.03.2021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3886200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solidFill>
                  <a:srgbClr val="0000CC"/>
                </a:solidFill>
              </a:rPr>
              <a:t>	</a:t>
            </a:r>
            <a:r>
              <a:rPr lang="en-US" sz="2000" dirty="0">
                <a:solidFill>
                  <a:srgbClr val="0000CC"/>
                </a:solidFill>
              </a:rPr>
              <a:t>50 </a:t>
            </a:r>
            <a:r>
              <a:rPr lang="uk-UA" sz="2000" dirty="0">
                <a:solidFill>
                  <a:srgbClr val="0000CC"/>
                </a:solidFill>
              </a:rPr>
              <a:t>команд, 120 учасників і 2 задачі: </a:t>
            </a:r>
            <a:r>
              <a:rPr lang="en-US" sz="2000" b="1" dirty="0">
                <a:solidFill>
                  <a:srgbClr val="0000CC"/>
                </a:solidFill>
              </a:rPr>
              <a:t>Health AI Assistant</a:t>
            </a:r>
            <a:r>
              <a:rPr lang="en-US" sz="2000" dirty="0">
                <a:solidFill>
                  <a:srgbClr val="0000CC"/>
                </a:solidFill>
              </a:rPr>
              <a:t> </a:t>
            </a:r>
            <a:r>
              <a:rPr lang="uk-UA" sz="2000" dirty="0">
                <a:solidFill>
                  <a:srgbClr val="0000CC"/>
                </a:solidFill>
              </a:rPr>
              <a:t>від </a:t>
            </a:r>
            <a:r>
              <a:rPr lang="en-US" sz="2000" b="1" dirty="0">
                <a:solidFill>
                  <a:srgbClr val="0000CC"/>
                </a:solidFill>
              </a:rPr>
              <a:t>Doc.ua</a:t>
            </a:r>
            <a:r>
              <a:rPr lang="en-US" sz="2000" dirty="0">
                <a:solidFill>
                  <a:srgbClr val="0000CC"/>
                </a:solidFill>
              </a:rPr>
              <a:t> </a:t>
            </a:r>
            <a:r>
              <a:rPr lang="uk-UA" sz="2000" dirty="0">
                <a:solidFill>
                  <a:srgbClr val="0000CC"/>
                </a:solidFill>
              </a:rPr>
              <a:t>і </a:t>
            </a:r>
            <a:r>
              <a:rPr lang="en-US" sz="2000" b="1" dirty="0">
                <a:solidFill>
                  <a:srgbClr val="0000CC"/>
                </a:solidFill>
              </a:rPr>
              <a:t>Board Game AR Assistant</a:t>
            </a:r>
            <a:r>
              <a:rPr lang="en-US" sz="2000" dirty="0">
                <a:solidFill>
                  <a:srgbClr val="0000CC"/>
                </a:solidFill>
              </a:rPr>
              <a:t> </a:t>
            </a:r>
            <a:r>
              <a:rPr lang="uk-UA" sz="2000" dirty="0">
                <a:solidFill>
                  <a:srgbClr val="0000CC"/>
                </a:solidFill>
              </a:rPr>
              <a:t>від  </a:t>
            </a:r>
            <a:r>
              <a:rPr lang="en-US" sz="2000" b="1" dirty="0" err="1">
                <a:solidFill>
                  <a:srgbClr val="0000CC"/>
                </a:solidFill>
              </a:rPr>
              <a:t>Apostera</a:t>
            </a:r>
            <a:r>
              <a:rPr lang="en-US" sz="2000" b="1" dirty="0">
                <a:solidFill>
                  <a:srgbClr val="0000CC"/>
                </a:solidFill>
              </a:rPr>
              <a:t>.</a:t>
            </a:r>
            <a:endParaRPr lang="uk-UA" sz="2000" b="1" dirty="0">
              <a:solidFill>
                <a:srgbClr val="0000CC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uk-UA" sz="2000" b="1" dirty="0">
                <a:solidFill>
                  <a:srgbClr val="0000CC"/>
                </a:solidFill>
              </a:rPr>
              <a:t>Збірна команда “</a:t>
            </a:r>
            <a:r>
              <a:rPr lang="en-US" sz="2000" b="1" dirty="0" err="1">
                <a:solidFill>
                  <a:srgbClr val="0000CC"/>
                </a:solidFill>
              </a:rPr>
              <a:t>Visioners</a:t>
            </a:r>
            <a:r>
              <a:rPr lang="en-US" sz="2000" b="1" dirty="0">
                <a:solidFill>
                  <a:srgbClr val="0000CC"/>
                </a:solidFill>
              </a:rPr>
              <a:t>” </a:t>
            </a:r>
            <a:r>
              <a:rPr lang="uk-UA" sz="2000" b="1" dirty="0">
                <a:solidFill>
                  <a:srgbClr val="0000CC"/>
                </a:solidFill>
              </a:rPr>
              <a:t>студентів з Київського національного </a:t>
            </a:r>
          </a:p>
          <a:p>
            <a:pPr marL="0" indent="0">
              <a:buNone/>
            </a:pPr>
            <a:r>
              <a:rPr lang="uk-UA" sz="2000" b="1" dirty="0">
                <a:solidFill>
                  <a:srgbClr val="0000CC"/>
                </a:solidFill>
              </a:rPr>
              <a:t>Університету</a:t>
            </a:r>
          </a:p>
          <a:p>
            <a:pPr marL="0" indent="0">
              <a:buNone/>
            </a:pPr>
            <a:r>
              <a:rPr lang="uk-UA" sz="2000" b="1" dirty="0">
                <a:solidFill>
                  <a:srgbClr val="0000CC"/>
                </a:solidFill>
              </a:rPr>
              <a:t> імені Тараса </a:t>
            </a:r>
          </a:p>
          <a:p>
            <a:pPr marL="0" indent="0">
              <a:buNone/>
            </a:pPr>
            <a:r>
              <a:rPr lang="uk-UA" sz="2000" b="1" dirty="0">
                <a:solidFill>
                  <a:srgbClr val="0000CC"/>
                </a:solidFill>
              </a:rPr>
              <a:t>Шевченка </a:t>
            </a:r>
          </a:p>
          <a:p>
            <a:pPr marL="0" indent="0">
              <a:buNone/>
            </a:pPr>
            <a:r>
              <a:rPr lang="uk-UA" sz="2000" b="1" dirty="0">
                <a:solidFill>
                  <a:srgbClr val="0000CC"/>
                </a:solidFill>
              </a:rPr>
              <a:t>посіла друге </a:t>
            </a:r>
          </a:p>
          <a:p>
            <a:pPr marL="0" indent="0">
              <a:buNone/>
            </a:pPr>
            <a:r>
              <a:rPr lang="uk-UA" sz="2000" b="1" dirty="0">
                <a:solidFill>
                  <a:srgbClr val="0000CC"/>
                </a:solidFill>
              </a:rPr>
              <a:t>місце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91" y="3680537"/>
            <a:ext cx="6070376" cy="317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20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F7E18D9E-211A-48C7-B120-BBADC1696DF4}"/>
              </a:ext>
            </a:extLst>
          </p:cNvPr>
          <p:cNvGraphicFramePr>
            <a:graphicFrameLocks noGrp="1"/>
          </p:cNvGraphicFramePr>
          <p:nvPr/>
        </p:nvGraphicFramePr>
        <p:xfrm>
          <a:off x="1275968" y="2201200"/>
          <a:ext cx="7217337" cy="2883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8438">
                  <a:extLst>
                    <a:ext uri="{9D8B030D-6E8A-4147-A177-3AD203B41FA5}">
                      <a16:colId xmlns:a16="http://schemas.microsoft.com/office/drawing/2014/main" val="2517730720"/>
                    </a:ext>
                  </a:extLst>
                </a:gridCol>
                <a:gridCol w="2494687">
                  <a:extLst>
                    <a:ext uri="{9D8B030D-6E8A-4147-A177-3AD203B41FA5}">
                      <a16:colId xmlns:a16="http://schemas.microsoft.com/office/drawing/2014/main" val="276771570"/>
                    </a:ext>
                  </a:extLst>
                </a:gridCol>
                <a:gridCol w="2604212">
                  <a:extLst>
                    <a:ext uri="{9D8B030D-6E8A-4147-A177-3AD203B41FA5}">
                      <a16:colId xmlns:a16="http://schemas.microsoft.com/office/drawing/2014/main" val="2594215191"/>
                    </a:ext>
                  </a:extLst>
                </a:gridCol>
              </a:tblGrid>
              <a:tr h="1361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rgbClr val="000099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rgbClr val="000099"/>
                          </a:solidFill>
                          <a:effectLst/>
                        </a:rPr>
                        <a:t>Всього студентів проходило практику</a:t>
                      </a:r>
                      <a:endParaRPr lang="uk-UA" sz="20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rgbClr val="000099"/>
                          </a:solidFill>
                          <a:effectLst/>
                        </a:rPr>
                        <a:t>На підприємствах</a:t>
                      </a:r>
                      <a:endParaRPr lang="uk-UA" sz="20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4033310"/>
                  </a:ext>
                </a:extLst>
              </a:tr>
              <a:tr h="802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rgbClr val="000099"/>
                          </a:solidFill>
                          <a:effectLst/>
                        </a:rPr>
                        <a:t>2020</a:t>
                      </a:r>
                      <a:r>
                        <a:rPr lang="en-US" sz="2000">
                          <a:solidFill>
                            <a:srgbClr val="000099"/>
                          </a:solidFill>
                          <a:effectLst/>
                        </a:rPr>
                        <a:t>/</a:t>
                      </a:r>
                      <a:r>
                        <a:rPr lang="uk-UA" sz="2000">
                          <a:solidFill>
                            <a:srgbClr val="000099"/>
                          </a:solidFill>
                          <a:effectLst/>
                        </a:rPr>
                        <a:t>2021</a:t>
                      </a:r>
                      <a:endParaRPr lang="uk-UA" sz="200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rgbClr val="000099"/>
                          </a:solidFill>
                          <a:effectLst/>
                        </a:rPr>
                        <a:t>279</a:t>
                      </a:r>
                      <a:endParaRPr lang="uk-UA" sz="20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0348758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99"/>
                          </a:solidFill>
                          <a:effectLst/>
                        </a:rPr>
                        <a:t>2021/2022</a:t>
                      </a:r>
                      <a:endParaRPr lang="uk-UA" sz="20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rgbClr val="000099"/>
                          </a:solidFill>
                          <a:effectLst/>
                        </a:rPr>
                        <a:t>299</a:t>
                      </a:r>
                      <a:endParaRPr lang="uk-UA" sz="20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</a:pPr>
                      <a:r>
                        <a:rPr lang="uk-UA" sz="2000" kern="0" dirty="0">
                          <a:solidFill>
                            <a:srgbClr val="000099"/>
                          </a:solidFill>
                          <a:effectLst/>
                        </a:rPr>
                        <a:t>132</a:t>
                      </a:r>
                      <a:endParaRPr lang="uk-UA" sz="2000" b="1" kern="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092997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FED36CD-2223-471F-9975-0F8DD4626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3548063"/>
            <a:ext cx="86741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3A31B-95FF-4CF4-9D04-82F09B6B17EB}"/>
              </a:ext>
            </a:extLst>
          </p:cNvPr>
          <p:cNvSpPr txBox="1"/>
          <p:nvPr/>
        </p:nvSpPr>
        <p:spPr>
          <a:xfrm>
            <a:off x="2652134" y="620688"/>
            <a:ext cx="5096740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Проходження студентами факультету виробничої практики</a:t>
            </a:r>
            <a:endParaRPr lang="uk-UA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fcyb">
            <a:extLst>
              <a:ext uri="{FF2B5EF4-FFF2-40B4-BE49-F238E27FC236}">
                <a16:creationId xmlns:a16="http://schemas.microsoft.com/office/drawing/2014/main" id="{607D28C6-DC8F-4CAD-B01D-FE43FF6F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168" y="114261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792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BB0765-34B9-4E46-8571-4DF28213387B}"/>
              </a:ext>
            </a:extLst>
          </p:cNvPr>
          <p:cNvSpPr txBox="1"/>
          <p:nvPr/>
        </p:nvSpPr>
        <p:spPr>
          <a:xfrm>
            <a:off x="2483768" y="836712"/>
            <a:ext cx="457200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Підсумкова атестація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8E21F-2CD1-4B91-BCC0-E9A1D9407BC3}"/>
              </a:ext>
            </a:extLst>
          </p:cNvPr>
          <p:cNvSpPr txBox="1"/>
          <p:nvPr/>
        </p:nvSpPr>
        <p:spPr>
          <a:xfrm>
            <a:off x="2123728" y="1772816"/>
            <a:ext cx="6048672" cy="219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Проходили підсумкову атестацію </a:t>
            </a:r>
            <a:r>
              <a:rPr lang="uk-UA" sz="22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291</a:t>
            </a:r>
            <a:r>
              <a:rPr lang="uk-UA" sz="22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студент 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них </a:t>
            </a:r>
            <a:r>
              <a:rPr lang="uk-UA" sz="22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uk-UA" sz="22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навчались на контрактній формі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Одержали диплом з відзнакою – </a:t>
            </a:r>
            <a:r>
              <a:rPr lang="uk-UA" sz="22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</a:t>
            </a:r>
          </a:p>
          <a:p>
            <a:pPr marL="342900" indent="-34290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Закінчили навчання без присвоєння професійної кваліфікації - </a:t>
            </a:r>
            <a:r>
              <a:rPr lang="uk-UA" sz="2200" b="1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</a:p>
        </p:txBody>
      </p:sp>
      <p:pic>
        <p:nvPicPr>
          <p:cNvPr id="6" name="Picture 4" descr="fcyb">
            <a:extLst>
              <a:ext uri="{FF2B5EF4-FFF2-40B4-BE49-F238E27FC236}">
                <a16:creationId xmlns:a16="http://schemas.microsoft.com/office/drawing/2014/main" id="{9CCF8583-2E72-4CCC-B839-D97BB874A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476672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5953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700" b="1" dirty="0">
                <a:solidFill>
                  <a:srgbClr val="FF0000"/>
                </a:solidFill>
              </a:rPr>
              <a:t>Порівняльна діаграма щодо кількості студентів</a:t>
            </a:r>
            <a:r>
              <a:rPr lang="uk-UA" sz="2700" b="1" baseline="0" dirty="0">
                <a:solidFill>
                  <a:srgbClr val="FF0000"/>
                </a:solidFill>
              </a:rPr>
              <a:t> ФКНК, які були поселені у 2020 та 2021 роках</a:t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28650" y="1417638"/>
          <a:ext cx="8515350" cy="5107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3258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Пільгові категорії</a:t>
            </a:r>
            <a:r>
              <a:rPr lang="uk-UA" sz="27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студентів, які проживають у гуртожитку</a:t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fcyb">
            <a:extLst>
              <a:ext uri="{FF2B5EF4-FFF2-40B4-BE49-F238E27FC236}">
                <a16:creationId xmlns:a16="http://schemas.microsoft.com/office/drawing/2014/main" id="{5CC46952-5C35-417F-B966-A0BA175B5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8864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3300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700" b="1" dirty="0">
                <a:solidFill>
                  <a:srgbClr val="FF0000"/>
                </a:solidFill>
              </a:rPr>
              <a:t>Черга </a:t>
            </a:r>
            <a:br>
              <a:rPr lang="uk-UA" sz="2700" b="1" dirty="0">
                <a:solidFill>
                  <a:srgbClr val="FF0000"/>
                </a:solidFill>
              </a:rPr>
            </a:br>
            <a:r>
              <a:rPr lang="uk-UA" sz="2700" b="1" dirty="0">
                <a:solidFill>
                  <a:srgbClr val="FF0000"/>
                </a:solidFill>
              </a:rPr>
              <a:t>на поселення у гуртожиток студентів ФКНК </a:t>
            </a:r>
            <a:br>
              <a:rPr lang="uk-UA" sz="2700" b="1" dirty="0">
                <a:solidFill>
                  <a:srgbClr val="FF0000"/>
                </a:solidFill>
              </a:rPr>
            </a:br>
            <a:r>
              <a:rPr lang="uk-UA" sz="2700" b="1" dirty="0">
                <a:solidFill>
                  <a:srgbClr val="FF0000"/>
                </a:solidFill>
              </a:rPr>
              <a:t>на 01.12.2021</a:t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28650" y="1772816"/>
          <a:ext cx="840784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fcyb">
            <a:extLst>
              <a:ext uri="{FF2B5EF4-FFF2-40B4-BE49-F238E27FC236}">
                <a16:creationId xmlns:a16="http://schemas.microsoft.com/office/drawing/2014/main" id="{2AFFFB1D-4005-4536-B0C7-F0D348680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260648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557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1113" y="116632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В 2020/21 навчальному році на факультеті навчались студенти  за освітніми програмами: </a:t>
            </a:r>
          </a:p>
          <a:p>
            <a:pPr algn="l"/>
            <a:endParaRPr lang="uk-UA" sz="2400" b="1" dirty="0">
              <a:solidFill>
                <a:srgbClr val="FF0000"/>
              </a:solidFill>
            </a:endParaRPr>
          </a:p>
          <a:p>
            <a:pPr algn="l"/>
            <a:endParaRPr lang="uk-UA" sz="2400" b="1" dirty="0">
              <a:solidFill>
                <a:srgbClr val="FF0000"/>
              </a:solidFill>
            </a:endParaRPr>
          </a:p>
          <a:p>
            <a:pPr algn="l"/>
            <a:r>
              <a:rPr lang="uk-UA" sz="2400" b="1" dirty="0">
                <a:solidFill>
                  <a:srgbClr val="FF0000"/>
                </a:solidFill>
              </a:rPr>
              <a:t>Бакалаврат</a:t>
            </a:r>
          </a:p>
          <a:p>
            <a:pPr algn="l"/>
            <a:endParaRPr lang="uk-UA" sz="2400" b="1" dirty="0">
              <a:solidFill>
                <a:srgbClr val="FF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CC"/>
                </a:solidFill>
              </a:rPr>
              <a:t>113 Прикладна математика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uk-UA" sz="24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CC"/>
                </a:solidFill>
              </a:rPr>
              <a:t>121 Програмна інженерія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uk-UA" sz="24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CC"/>
                </a:solidFill>
              </a:rPr>
              <a:t>122 Інформатика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uk-UA" sz="24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CC"/>
                </a:solidFill>
              </a:rPr>
              <a:t>124 Системний аналіз</a:t>
            </a:r>
          </a:p>
          <a:p>
            <a:pPr algn="l"/>
            <a:endParaRPr lang="ru-RU" sz="2400" dirty="0">
              <a:solidFill>
                <a:srgbClr val="0000CC"/>
              </a:solidFill>
            </a:endParaRPr>
          </a:p>
        </p:txBody>
      </p:sp>
      <p:pic>
        <p:nvPicPr>
          <p:cNvPr id="3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168" y="18864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409143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15961"/>
            <a:ext cx="7086600" cy="731838"/>
          </a:xfrm>
        </p:spPr>
        <p:txBody>
          <a:bodyPr>
            <a:noAutofit/>
          </a:bodyPr>
          <a:lstStyle/>
          <a:p>
            <a:pPr algn="ctr"/>
            <a:r>
              <a:rPr lang="uk-UA" sz="1600" b="1" dirty="0">
                <a:solidFill>
                  <a:srgbClr val="FF0000"/>
                </a:solidFill>
              </a:rPr>
              <a:t>На розпорядження ректора від 04.11.21 р., №113 щодо моніторингу стану вакцинації серед здобувачів освіти на 1 грудня пройшли опитування </a:t>
            </a:r>
            <a:r>
              <a:rPr lang="uk-UA" sz="1800" b="1" dirty="0">
                <a:solidFill>
                  <a:srgbClr val="FF0000"/>
                </a:solidFill>
              </a:rPr>
              <a:t>860 студентів </a:t>
            </a:r>
            <a:r>
              <a:rPr lang="uk-UA" sz="1600" b="1" dirty="0">
                <a:solidFill>
                  <a:srgbClr val="FF0000"/>
                </a:solidFill>
              </a:rPr>
              <a:t>та </a:t>
            </a:r>
            <a:r>
              <a:rPr lang="uk-UA" sz="1800" b="1" dirty="0">
                <a:solidFill>
                  <a:srgbClr val="FF0000"/>
                </a:solidFill>
              </a:rPr>
              <a:t>23 аспіранти </a:t>
            </a:r>
            <a:r>
              <a:rPr lang="uk-UA" sz="1600" b="1" dirty="0">
                <a:solidFill>
                  <a:srgbClr val="FF0000"/>
                </a:solidFill>
              </a:rPr>
              <a:t>нашого факультету 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8" y="1928346"/>
            <a:ext cx="4317518" cy="481495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22426" y="1470792"/>
            <a:ext cx="4821574" cy="276923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4322426" y="4221088"/>
            <a:ext cx="4821574" cy="25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5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133351"/>
            <a:ext cx="5572125" cy="1452562"/>
          </a:xfrm>
        </p:spPr>
        <p:txBody>
          <a:bodyPr/>
          <a:lstStyle/>
          <a:p>
            <a:pPr eaLnBrk="1" hangingPunct="1"/>
            <a:r>
              <a:rPr lang="uk-UA" altLang="ru-RU" sz="2400" b="1" dirty="0">
                <a:solidFill>
                  <a:srgbClr val="FF5050"/>
                </a:solidFill>
              </a:rPr>
              <a:t>Відраховано у 2020</a:t>
            </a:r>
            <a:r>
              <a:rPr lang="en-US" altLang="ru-RU" sz="2400" b="1" dirty="0">
                <a:solidFill>
                  <a:srgbClr val="FF5050"/>
                </a:solidFill>
              </a:rPr>
              <a:t>/202</a:t>
            </a:r>
            <a:r>
              <a:rPr lang="uk-UA" altLang="ru-RU" sz="2400" b="1" dirty="0">
                <a:solidFill>
                  <a:srgbClr val="FF5050"/>
                </a:solidFill>
              </a:rPr>
              <a:t>1</a:t>
            </a:r>
            <a:r>
              <a:rPr lang="en-US" altLang="ru-RU" sz="2400" b="1" dirty="0">
                <a:solidFill>
                  <a:srgbClr val="FF5050"/>
                </a:solidFill>
              </a:rPr>
              <a:t> </a:t>
            </a:r>
            <a:r>
              <a:rPr lang="uk-UA" altLang="ru-RU" sz="2400" b="1" dirty="0">
                <a:solidFill>
                  <a:srgbClr val="FF5050"/>
                </a:solidFill>
              </a:rPr>
              <a:t>навчальному році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3" y="1585913"/>
            <a:ext cx="6337300" cy="155505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2400" b="1" dirty="0">
                <a:solidFill>
                  <a:srgbClr val="0000CC"/>
                </a:solidFill>
              </a:rPr>
              <a:t>Всього відраховано: 64 студент</a:t>
            </a:r>
            <a:r>
              <a:rPr lang="ru-RU" altLang="ru-RU" sz="2400" b="1" dirty="0">
                <a:solidFill>
                  <a:srgbClr val="0000CC"/>
                </a:solidFill>
              </a:rPr>
              <a:t>а</a:t>
            </a:r>
            <a:endParaRPr lang="uk-UA" altLang="ru-RU" sz="2400" b="1" dirty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ru-RU" sz="2400" b="1" dirty="0">
                <a:solidFill>
                  <a:srgbClr val="0000CC"/>
                </a:solidFill>
              </a:rPr>
              <a:t>з них: </a:t>
            </a:r>
            <a:r>
              <a:rPr lang="uk-UA" altLang="ru-RU" sz="2400" dirty="0">
                <a:solidFill>
                  <a:srgbClr val="0000CC"/>
                </a:solidFill>
              </a:rPr>
              <a:t>бюджет – 42</a:t>
            </a:r>
            <a:r>
              <a:rPr lang="en-US" altLang="ru-RU" sz="2400" dirty="0">
                <a:solidFill>
                  <a:srgbClr val="0000CC"/>
                </a:solidFill>
              </a:rPr>
              <a:t>;    </a:t>
            </a:r>
            <a:r>
              <a:rPr lang="uk-UA" altLang="ru-RU" sz="2400" dirty="0">
                <a:solidFill>
                  <a:srgbClr val="0000CC"/>
                </a:solidFill>
              </a:rPr>
              <a:t>контракт – 22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uk-UA" altLang="ru-RU" sz="2400" dirty="0">
                <a:solidFill>
                  <a:srgbClr val="0000CC"/>
                </a:solidFill>
              </a:rPr>
              <a:t>з них за власним бажанням - 17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altLang="ru-RU" sz="20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uk-UA" altLang="ru-RU" sz="2000" b="1" dirty="0">
              <a:solidFill>
                <a:srgbClr val="0000CC"/>
              </a:solidFill>
            </a:endParaRPr>
          </a:p>
        </p:txBody>
      </p:sp>
      <p:pic>
        <p:nvPicPr>
          <p:cNvPr id="17413" name="il_fi" descr="books_falling"/>
          <p:cNvPicPr>
            <a:picLocks noChangeAspect="1" noChangeArrowheads="1"/>
          </p:cNvPicPr>
          <p:nvPr/>
        </p:nvPicPr>
        <p:blipFill>
          <a:blip r:embed="rId3"/>
          <a:srcRect b="7091"/>
          <a:stretch>
            <a:fillRect/>
          </a:stretch>
        </p:blipFill>
        <p:spPr bwMode="auto">
          <a:xfrm>
            <a:off x="6372225" y="1282700"/>
            <a:ext cx="27717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cy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cyb">
            <a:extLst>
              <a:ext uri="{FF2B5EF4-FFF2-40B4-BE49-F238E27FC236}">
                <a16:creationId xmlns:a16="http://schemas.microsoft.com/office/drawing/2014/main" id="{34B3FD34-51BC-497C-95E9-FEA267AB8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3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іаграма 8">
            <a:extLst>
              <a:ext uri="{FF2B5EF4-FFF2-40B4-BE49-F238E27FC236}">
                <a16:creationId xmlns:a16="http://schemas.microsoft.com/office/drawing/2014/main" id="{A54F1DA2-7AD4-41BC-85D1-F09F4FEE56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175109"/>
              </p:ext>
            </p:extLst>
          </p:nvPr>
        </p:nvGraphicFramePr>
        <p:xfrm>
          <a:off x="467544" y="3160579"/>
          <a:ext cx="5688632" cy="3483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89612170"/>
      </p:ext>
    </p:extLst>
  </p:cSld>
  <p:clrMapOvr>
    <a:masterClrMapping/>
  </p:clrMapOvr>
  <p:transition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838" y="4075113"/>
            <a:ext cx="5130800" cy="1009650"/>
          </a:xfrm>
        </p:spPr>
        <p:txBody>
          <a:bodyPr/>
          <a:lstStyle/>
          <a:p>
            <a:pPr eaLnBrk="1" hangingPunct="1"/>
            <a:r>
              <a:rPr lang="uk-UA" altLang="ru-RU" sz="8000" b="1">
                <a:latin typeface="Times New Roman" pitchFamily="18" charset="0"/>
              </a:rPr>
              <a:t>КАДРИ</a:t>
            </a:r>
            <a:endParaRPr lang="ru-RU" altLang="ru-RU" sz="8000" b="1">
              <a:latin typeface="Times New Roman" pitchFamily="18" charset="0"/>
            </a:endParaRPr>
          </a:p>
        </p:txBody>
      </p:sp>
      <p:pic>
        <p:nvPicPr>
          <p:cNvPr id="48131" name="Picture 5" descr="collage_ce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5184"/>
            <a:ext cx="9144000" cy="17899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165100" dist="50800" dir="16200000">
              <a:srgbClr val="8BCDFF">
                <a:alpha val="44000"/>
              </a:srgbClr>
            </a:innerShdw>
          </a:effectLst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EA23C3B9-653D-4728-A3E1-FF3E2C3230E9}"/>
              </a:ext>
            </a:extLst>
          </p:cNvPr>
          <p:cNvSpPr/>
          <p:nvPr/>
        </p:nvSpPr>
        <p:spPr>
          <a:xfrm>
            <a:off x="1331640" y="32776"/>
            <a:ext cx="7661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err="1">
                <a:solidFill>
                  <a:srgbClr val="FF0000"/>
                </a:solidFill>
              </a:rPr>
              <a:t>Кадровий</a:t>
            </a:r>
            <a:r>
              <a:rPr lang="ru-RU" altLang="ru-RU" b="1" dirty="0">
                <a:solidFill>
                  <a:srgbClr val="FF0000"/>
                </a:solidFill>
              </a:rPr>
              <a:t> склад </a:t>
            </a:r>
            <a:r>
              <a:rPr lang="ru-RU" altLang="ru-RU" b="1" dirty="0" err="1">
                <a:solidFill>
                  <a:srgbClr val="FF0000"/>
                </a:solidFill>
              </a:rPr>
              <a:t>штатних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</a:rPr>
              <a:t>викладачів</a:t>
            </a:r>
            <a:r>
              <a:rPr lang="ru-RU" altLang="ru-RU" b="1" dirty="0">
                <a:solidFill>
                  <a:srgbClr val="FF0000"/>
                </a:solidFill>
              </a:rPr>
              <a:t>  та </a:t>
            </a:r>
            <a:r>
              <a:rPr lang="ru-RU" altLang="ru-RU" b="1" dirty="0" err="1">
                <a:solidFill>
                  <a:srgbClr val="FF0000"/>
                </a:solidFill>
              </a:rPr>
              <a:t>погодинників</a:t>
            </a:r>
            <a:r>
              <a:rPr lang="ru-RU" altLang="ru-RU" b="1" dirty="0">
                <a:solidFill>
                  <a:srgbClr val="FF0000"/>
                </a:solidFill>
              </a:rPr>
              <a:t> в </a:t>
            </a:r>
            <a:endParaRPr lang="en-US" altLang="ru-RU" b="1" dirty="0">
              <a:solidFill>
                <a:srgbClr val="FF0000"/>
              </a:solidFill>
            </a:endParaRPr>
          </a:p>
          <a:p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(</a:t>
            </a:r>
            <a:r>
              <a:rPr lang="ru-RU" altLang="ru-RU" b="1" dirty="0" err="1">
                <a:solidFill>
                  <a:srgbClr val="FF0000"/>
                </a:solidFill>
              </a:rPr>
              <a:t>кількість</a:t>
            </a:r>
            <a:r>
              <a:rPr lang="ru-RU" altLang="ru-RU" b="1" dirty="0">
                <a:solidFill>
                  <a:srgbClr val="FF0000"/>
                </a:solidFill>
              </a:rPr>
              <a:t> ставок)</a:t>
            </a:r>
            <a:r>
              <a:rPr lang="en-US" altLang="ru-RU" b="1" dirty="0">
                <a:solidFill>
                  <a:srgbClr val="FF0000"/>
                </a:solidFill>
              </a:rPr>
              <a:t>                        </a:t>
            </a:r>
            <a:r>
              <a:rPr lang="en-US" altLang="ru-RU" b="1" dirty="0">
                <a:solidFill>
                  <a:srgbClr val="0000CC"/>
                </a:solidFill>
              </a:rPr>
              <a:t>2020/2021</a:t>
            </a:r>
            <a:endParaRPr lang="ru-RU" altLang="ru-RU" b="1" dirty="0">
              <a:solidFill>
                <a:srgbClr val="0000CC"/>
              </a:solidFill>
            </a:endParaRPr>
          </a:p>
        </p:txBody>
      </p:sp>
      <p:pic>
        <p:nvPicPr>
          <p:cNvPr id="4" name="Picture 4" descr="fcyb">
            <a:extLst>
              <a:ext uri="{FF2B5EF4-FFF2-40B4-BE49-F238E27FC236}">
                <a16:creationId xmlns:a16="http://schemas.microsoft.com/office/drawing/2014/main" id="{C1F9A806-96F8-4CF6-ABCC-70E576A74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062" y="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74460505-EBB2-487A-A52D-317BAFC9CC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518354"/>
              </p:ext>
            </p:extLst>
          </p:nvPr>
        </p:nvGraphicFramePr>
        <p:xfrm>
          <a:off x="151062" y="1079095"/>
          <a:ext cx="899293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74460505-EBB2-487A-A52D-317BAFC9CC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682019"/>
              </p:ext>
            </p:extLst>
          </p:nvPr>
        </p:nvGraphicFramePr>
        <p:xfrm>
          <a:off x="0" y="3573016"/>
          <a:ext cx="9252520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5496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37C8C4-A0F1-4878-BEB1-F5253AE2438D}"/>
              </a:ext>
            </a:extLst>
          </p:cNvPr>
          <p:cNvSpPr txBox="1"/>
          <p:nvPr/>
        </p:nvSpPr>
        <p:spPr>
          <a:xfrm>
            <a:off x="2699792" y="476672"/>
            <a:ext cx="4572000" cy="1096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Якісний склад НПП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Питома вага посад, %</a:t>
            </a:r>
            <a:endParaRPr lang="uk-UA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fcyb">
            <a:extLst>
              <a:ext uri="{FF2B5EF4-FFF2-40B4-BE49-F238E27FC236}">
                <a16:creationId xmlns:a16="http://schemas.microsoft.com/office/drawing/2014/main" id="{5758F736-12FF-4469-9167-9975E71AB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6632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F67582D5-70CB-4F15-BE16-00BC35C06C38}"/>
              </a:ext>
            </a:extLst>
          </p:cNvPr>
          <p:cNvGraphicFramePr>
            <a:graphicFrameLocks noGrp="1"/>
          </p:cNvGraphicFramePr>
          <p:nvPr/>
        </p:nvGraphicFramePr>
        <p:xfrm>
          <a:off x="1403648" y="2316763"/>
          <a:ext cx="6696744" cy="2224473"/>
        </p:xfrm>
        <a:graphic>
          <a:graphicData uri="http://schemas.openxmlformats.org/drawingml/2006/table">
            <a:tbl>
              <a:tblPr/>
              <a:tblGrid>
                <a:gridCol w="3156834">
                  <a:extLst>
                    <a:ext uri="{9D8B030D-6E8A-4147-A177-3AD203B41FA5}">
                      <a16:colId xmlns:a16="http://schemas.microsoft.com/office/drawing/2014/main" val="4061017218"/>
                    </a:ext>
                  </a:extLst>
                </a:gridCol>
                <a:gridCol w="894282">
                  <a:extLst>
                    <a:ext uri="{9D8B030D-6E8A-4147-A177-3AD203B41FA5}">
                      <a16:colId xmlns:a16="http://schemas.microsoft.com/office/drawing/2014/main" val="3272006209"/>
                    </a:ext>
                  </a:extLst>
                </a:gridCol>
                <a:gridCol w="1322814">
                  <a:extLst>
                    <a:ext uri="{9D8B030D-6E8A-4147-A177-3AD203B41FA5}">
                      <a16:colId xmlns:a16="http://schemas.microsoft.com/office/drawing/2014/main" val="345597426"/>
                    </a:ext>
                  </a:extLst>
                </a:gridCol>
                <a:gridCol w="1322814">
                  <a:extLst>
                    <a:ext uri="{9D8B030D-6E8A-4147-A177-3AD203B41FA5}">
                      <a16:colId xmlns:a16="http://schemas.microsoft.com/office/drawing/2014/main" val="2902764939"/>
                    </a:ext>
                  </a:extLst>
                </a:gridCol>
              </a:tblGrid>
              <a:tr h="495111">
                <a:tc>
                  <a:txBody>
                    <a:bodyPr/>
                    <a:lstStyle/>
                    <a:p>
                      <a:pPr algn="l" fontAlgn="b"/>
                      <a:endParaRPr lang="uk-UA" sz="2400" b="0" i="0" u="none" strike="noStrike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0" u="none" strike="noStrike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0" u="none" strike="noStrike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0" u="none" strike="noStrike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975634"/>
                  </a:ext>
                </a:extLst>
              </a:tr>
              <a:tr h="585009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0" i="0" u="none" strike="noStrike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Завідувач кафедри, професор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0" u="none" strike="noStrike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0" u="none" strike="noStrike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0" u="none" strike="noStrike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23,92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397949"/>
                  </a:ext>
                </a:extLst>
              </a:tr>
              <a:tr h="495111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0" i="0" u="none" strike="noStrike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Доцент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0" u="none" strike="noStrike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0" u="none" strike="noStrike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0" u="none" strike="noStrike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46,9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28065"/>
                  </a:ext>
                </a:extLst>
              </a:tr>
              <a:tr h="495111">
                <a:tc>
                  <a:txBody>
                    <a:bodyPr/>
                    <a:lstStyle/>
                    <a:p>
                      <a:pPr algn="l" fontAlgn="b"/>
                      <a:r>
                        <a:rPr lang="uk-UA" sz="2400" b="0" i="0" u="none" strike="noStrike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Асистент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0" u="none" strike="noStrike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0" u="none" strike="noStrike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0" u="none" strike="noStrike" dirty="0"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</a:rPr>
                        <a:t>29,18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488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232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CF5A1CB-6DB8-4967-8418-AA28B375496F}"/>
              </a:ext>
            </a:extLst>
          </p:cNvPr>
          <p:cNvSpPr/>
          <p:nvPr/>
        </p:nvSpPr>
        <p:spPr>
          <a:xfrm>
            <a:off x="2278752" y="404664"/>
            <a:ext cx="4166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вік викладачів</a:t>
            </a:r>
          </a:p>
        </p:txBody>
      </p:sp>
      <p:pic>
        <p:nvPicPr>
          <p:cNvPr id="4" name="Picture 4" descr="fcyb">
            <a:extLst>
              <a:ext uri="{FF2B5EF4-FFF2-40B4-BE49-F238E27FC236}">
                <a16:creationId xmlns:a16="http://schemas.microsoft.com/office/drawing/2014/main" id="{41B2ED44-1716-47A7-A47C-D2EFC989A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32048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A917E2D7-DCAE-46FE-826F-06FE0402B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054470"/>
              </p:ext>
            </p:extLst>
          </p:nvPr>
        </p:nvGraphicFramePr>
        <p:xfrm>
          <a:off x="755576" y="1268760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7264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BA661A-3B71-4E46-9891-ADD470D14980}"/>
              </a:ext>
            </a:extLst>
          </p:cNvPr>
          <p:cNvSpPr txBox="1"/>
          <p:nvPr/>
        </p:nvSpPr>
        <p:spPr>
          <a:xfrm>
            <a:off x="1979712" y="260648"/>
            <a:ext cx="6912768" cy="129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Середнє навантаження завідувачів кафедрами </a:t>
            </a:r>
            <a:r>
              <a:rPr lang="uk-UA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(впорядковано за лекційним навантаженням)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fcyb">
            <a:extLst>
              <a:ext uri="{FF2B5EF4-FFF2-40B4-BE49-F238E27FC236}">
                <a16:creationId xmlns:a16="http://schemas.microsoft.com/office/drawing/2014/main" id="{DD7CAE6B-3511-4277-9865-3720E24F7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062" y="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Діаграма 17">
            <a:extLst>
              <a:ext uri="{FF2B5EF4-FFF2-40B4-BE49-F238E27FC236}">
                <a16:creationId xmlns:a16="http://schemas.microsoft.com/office/drawing/2014/main" id="{21676940-DDE7-4C82-BDC0-306B3AE430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620804"/>
              </p:ext>
            </p:extLst>
          </p:nvPr>
        </p:nvGraphicFramePr>
        <p:xfrm>
          <a:off x="1043608" y="1371600"/>
          <a:ext cx="7632848" cy="522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393127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5CA0E8B-9D39-4FA4-AB19-BBB67E76D0FE}"/>
              </a:ext>
            </a:extLst>
          </p:cNvPr>
          <p:cNvSpPr/>
          <p:nvPr/>
        </p:nvSpPr>
        <p:spPr>
          <a:xfrm>
            <a:off x="2123728" y="478413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Середнє</a:t>
            </a:r>
            <a:r>
              <a:rPr lang="uk-UA" sz="2400" dirty="0"/>
              <a:t> </a:t>
            </a:r>
            <a:r>
              <a:rPr lang="uk-UA" sz="2400" b="1" dirty="0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навантаження</a:t>
            </a:r>
            <a:r>
              <a:rPr lang="uk-UA" sz="2400" dirty="0"/>
              <a:t> </a:t>
            </a:r>
            <a:r>
              <a:rPr lang="uk-UA" sz="2400" b="1" dirty="0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професорів</a:t>
            </a:r>
            <a:endParaRPr lang="ru-RU" sz="2400" b="1" dirty="0">
              <a:solidFill>
                <a:srgbClr val="FF33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4" name="Picture 4" descr="fcyb">
            <a:extLst>
              <a:ext uri="{FF2B5EF4-FFF2-40B4-BE49-F238E27FC236}">
                <a16:creationId xmlns:a16="http://schemas.microsoft.com/office/drawing/2014/main" id="{60D55A00-7501-4C35-B178-272243E37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54278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683CA42B-0B3D-4777-8B16-FDA8D41948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156842"/>
              </p:ext>
            </p:extLst>
          </p:nvPr>
        </p:nvGraphicFramePr>
        <p:xfrm>
          <a:off x="755576" y="1196753"/>
          <a:ext cx="7920880" cy="518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8820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cyb">
            <a:extLst>
              <a:ext uri="{FF2B5EF4-FFF2-40B4-BE49-F238E27FC236}">
                <a16:creationId xmlns:a16="http://schemas.microsoft.com/office/drawing/2014/main" id="{761ED13D-78C9-4F60-B757-D9F14AA4F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6632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9392EBD-7CB2-400D-8108-199BB13B6430}"/>
              </a:ext>
            </a:extLst>
          </p:cNvPr>
          <p:cNvSpPr/>
          <p:nvPr/>
        </p:nvSpPr>
        <p:spPr>
          <a:xfrm>
            <a:off x="1619672" y="332656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400" b="1" dirty="0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Середнє навантаження доцентів </a:t>
            </a:r>
          </a:p>
        </p:txBody>
      </p:sp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C9B1FBEE-E178-4C6B-AA85-124352E6F1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880845"/>
              </p:ext>
            </p:extLst>
          </p:nvPr>
        </p:nvGraphicFramePr>
        <p:xfrm>
          <a:off x="827584" y="1196752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2432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3B8D037-62E4-414D-8636-0D24EC5631BF}"/>
              </a:ext>
            </a:extLst>
          </p:cNvPr>
          <p:cNvSpPr/>
          <p:nvPr/>
        </p:nvSpPr>
        <p:spPr>
          <a:xfrm>
            <a:off x="2286000" y="260648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2400" b="1" dirty="0">
                <a:solidFill>
                  <a:srgbClr val="FF3300"/>
                </a:solidFill>
                <a:latin typeface="Times New Roman" pitchFamily="18" charset="0"/>
                <a:cs typeface="Arial" pitchFamily="34" charset="0"/>
              </a:rPr>
              <a:t>Середнє навантаження асистентів</a:t>
            </a:r>
          </a:p>
          <a:p>
            <a:endParaRPr lang="ru-RU" altLang="ru-RU" sz="2400" b="1" dirty="0">
              <a:solidFill>
                <a:srgbClr val="FF33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4" name="Picture 4" descr="fcyb">
            <a:extLst>
              <a:ext uri="{FF2B5EF4-FFF2-40B4-BE49-F238E27FC236}">
                <a16:creationId xmlns:a16="http://schemas.microsoft.com/office/drawing/2014/main" id="{B01A5321-EDBD-4DCF-8BB1-5C32FC58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6632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31B28D86-AC3A-408E-B168-3A5C57509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668561"/>
              </p:ext>
            </p:extLst>
          </p:nvPr>
        </p:nvGraphicFramePr>
        <p:xfrm>
          <a:off x="395536" y="1196752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119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9F7332-62B7-466A-A59B-E66D847D9FAB}"/>
              </a:ext>
            </a:extLst>
          </p:cNvPr>
          <p:cNvSpPr txBox="1"/>
          <p:nvPr/>
        </p:nvSpPr>
        <p:spPr>
          <a:xfrm>
            <a:off x="1691680" y="1188061"/>
            <a:ext cx="777686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000" b="1" dirty="0">
                <a:solidFill>
                  <a:srgbClr val="FF0000"/>
                </a:solidFill>
              </a:rPr>
              <a:t>Магістратура</a:t>
            </a:r>
          </a:p>
          <a:p>
            <a:pPr algn="l"/>
            <a:endParaRPr lang="uk-UA" sz="2000" b="1" dirty="0">
              <a:solidFill>
                <a:srgbClr val="FF0000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CC"/>
                </a:solidFill>
              </a:rPr>
              <a:t>113 Прикладна математика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CC"/>
                </a:solidFill>
              </a:rPr>
              <a:t>121 Програмне забезпечення систем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CC"/>
                </a:solidFill>
              </a:rPr>
              <a:t>122 Інформатика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CC"/>
                </a:solidFill>
              </a:rPr>
              <a:t>122 Бізнес-Інформатика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CC"/>
                </a:solidFill>
              </a:rPr>
              <a:t>122 Штучний інтелект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CC"/>
                </a:solidFill>
              </a:rPr>
              <a:t>124 Системи та методи прийняття рішень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CC"/>
                </a:solidFill>
              </a:rPr>
              <a:t>122 Математичні методи штучного інтелекту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CC"/>
                </a:solidFill>
              </a:rPr>
              <a:t>122 Прикладна інформатика (заочна форма)</a:t>
            </a:r>
            <a:endParaRPr lang="uk-UA" sz="2000" dirty="0"/>
          </a:p>
        </p:txBody>
      </p:sp>
      <p:pic>
        <p:nvPicPr>
          <p:cNvPr id="4" name="Picture 4" descr="fcyb">
            <a:extLst>
              <a:ext uri="{FF2B5EF4-FFF2-40B4-BE49-F238E27FC236}">
                <a16:creationId xmlns:a16="http://schemas.microsoft.com/office/drawing/2014/main" id="{E6F4D5DA-51A9-4964-8FF9-617BAEC4B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8026FB-E2EF-4DA7-A1C2-EAD6D5D699E7}"/>
              </a:ext>
            </a:extLst>
          </p:cNvPr>
          <p:cNvSpPr txBox="1"/>
          <p:nvPr/>
        </p:nvSpPr>
        <p:spPr>
          <a:xfrm>
            <a:off x="2123728" y="332656"/>
            <a:ext cx="69127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</a:rPr>
              <a:t>В 2020/21 навчальному році на факультеті навчались студенти  за освітніми програмами: </a:t>
            </a:r>
          </a:p>
        </p:txBody>
      </p:sp>
    </p:spTree>
    <p:extLst>
      <p:ext uri="{BB962C8B-B14F-4D97-AF65-F5344CB8AC3E}">
        <p14:creationId xmlns:p14="http://schemas.microsoft.com/office/powerpoint/2010/main" val="1265574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886700" cy="4064000"/>
          </a:xfrm>
        </p:spPr>
        <p:txBody>
          <a:bodyPr>
            <a:normAutofit fontScale="62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Введено в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редакції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стандарту та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студентами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неспеціальних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факультетів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Тараса Шевченка).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ВОСЬМИ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чинних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планів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вибіркових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переліків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ru-RU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ДЕВ'ЯТЬ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редакцій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другого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студентами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неспеціальних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факультетів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Тараса </a:t>
            </a:r>
            <a:r>
              <a:rPr lang="ru-RU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452090"/>
            <a:ext cx="7886700" cy="994172"/>
          </a:xfrm>
        </p:spPr>
        <p:txBody>
          <a:bodyPr/>
          <a:lstStyle/>
          <a:p>
            <a:r>
              <a:rPr lang="uk-UA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науково-методичної комісії у 2021 році</a:t>
            </a:r>
          </a:p>
        </p:txBody>
      </p:sp>
      <p:pic>
        <p:nvPicPr>
          <p:cNvPr id="4" name="Picture 4" descr="fcyb">
            <a:extLst>
              <a:ext uri="{FF2B5EF4-FFF2-40B4-BE49-F238E27FC236}">
                <a16:creationId xmlns:a16="http://schemas.microsoft.com/office/drawing/2014/main" id="{2956DBF4-EAF9-43C5-ACC7-3FDEA6BA5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6632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022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780" y="1177326"/>
            <a:ext cx="7886700" cy="406400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rgbClr val="000099"/>
                </a:solidFill>
              </a:rPr>
              <a:t>Розроблено</a:t>
            </a:r>
            <a:r>
              <a:rPr lang="ru-RU" sz="1800" dirty="0">
                <a:solidFill>
                  <a:srgbClr val="000099"/>
                </a:solidFill>
              </a:rPr>
              <a:t> та </a:t>
            </a:r>
            <a:r>
              <a:rPr lang="ru-RU" sz="1800" b="1" dirty="0">
                <a:solidFill>
                  <a:srgbClr val="000099"/>
                </a:solidFill>
              </a:rPr>
              <a:t>ДЕВ'ЯТЬ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навчальних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планів</a:t>
            </a:r>
            <a:r>
              <a:rPr lang="ru-RU" sz="1800" dirty="0">
                <a:solidFill>
                  <a:srgbClr val="000099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ru-RU" sz="1800" dirty="0">
              <a:solidFill>
                <a:srgbClr val="000099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rgbClr val="000099"/>
                </a:solidFill>
              </a:rPr>
              <a:t>Затверджено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більше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b="1" dirty="0">
                <a:solidFill>
                  <a:srgbClr val="000099"/>
                </a:solidFill>
              </a:rPr>
              <a:t>ДВОХСОТ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робочих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програм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навчальних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дисциплін</a:t>
            </a:r>
            <a:r>
              <a:rPr lang="ru-RU" sz="1800" dirty="0">
                <a:solidFill>
                  <a:srgbClr val="000099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ru-RU" sz="1800" dirty="0">
              <a:solidFill>
                <a:srgbClr val="000099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rgbClr val="000099"/>
                </a:solidFill>
              </a:rPr>
              <a:t>Затверджено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перелік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дисциплін</a:t>
            </a:r>
            <a:r>
              <a:rPr lang="ru-RU" sz="1800" dirty="0">
                <a:solidFill>
                  <a:srgbClr val="000099"/>
                </a:solidFill>
              </a:rPr>
              <a:t> для </a:t>
            </a:r>
            <a:r>
              <a:rPr lang="ru-RU" sz="1800" dirty="0" err="1">
                <a:solidFill>
                  <a:srgbClr val="000099"/>
                </a:solidFill>
              </a:rPr>
              <a:t>вибіркової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складової</a:t>
            </a:r>
            <a:r>
              <a:rPr lang="ru-RU" sz="1800" dirty="0">
                <a:solidFill>
                  <a:srgbClr val="000099"/>
                </a:solidFill>
              </a:rPr>
              <a:t> (</a:t>
            </a:r>
            <a:r>
              <a:rPr lang="ru-RU" sz="1800" dirty="0" err="1">
                <a:solidFill>
                  <a:srgbClr val="000099"/>
                </a:solidFill>
              </a:rPr>
              <a:t>переліків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вибору</a:t>
            </a:r>
            <a:r>
              <a:rPr lang="ru-RU" sz="1800" dirty="0">
                <a:solidFill>
                  <a:srgbClr val="000099"/>
                </a:solidFill>
              </a:rPr>
              <a:t>) </a:t>
            </a:r>
            <a:r>
              <a:rPr lang="ru-RU" sz="1800" dirty="0" err="1">
                <a:solidFill>
                  <a:srgbClr val="000099"/>
                </a:solidFill>
              </a:rPr>
              <a:t>освітніх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програм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підготовки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здобувачів</a:t>
            </a:r>
            <a:r>
              <a:rPr lang="ru-RU" sz="1800" dirty="0">
                <a:solidFill>
                  <a:srgbClr val="000099"/>
                </a:solidFill>
              </a:rPr>
              <a:t> за першим, другим та </a:t>
            </a:r>
            <a:r>
              <a:rPr lang="ru-RU" sz="1800" dirty="0" err="1">
                <a:solidFill>
                  <a:srgbClr val="000099"/>
                </a:solidFill>
              </a:rPr>
              <a:t>третім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рівнями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вищої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освіти</a:t>
            </a:r>
            <a:r>
              <a:rPr lang="ru-RU" sz="1800" dirty="0">
                <a:solidFill>
                  <a:srgbClr val="000099"/>
                </a:solidFill>
              </a:rPr>
              <a:t> на 2022-2023 </a:t>
            </a:r>
            <a:r>
              <a:rPr lang="ru-RU" sz="1800" dirty="0" err="1">
                <a:solidFill>
                  <a:srgbClr val="000099"/>
                </a:solidFill>
              </a:rPr>
              <a:t>навчальний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рік</a:t>
            </a:r>
            <a:r>
              <a:rPr lang="ru-RU" sz="1800" dirty="0">
                <a:solidFill>
                  <a:srgbClr val="000099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ru-RU" sz="1800" dirty="0">
              <a:solidFill>
                <a:srgbClr val="000099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rgbClr val="000099"/>
                </a:solidFill>
              </a:rPr>
              <a:t>Започатковано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постійне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опитування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випускників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освітніх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програм</a:t>
            </a:r>
            <a:r>
              <a:rPr lang="ru-RU" sz="1800" dirty="0">
                <a:solidFill>
                  <a:srgbClr val="000099"/>
                </a:solidFill>
              </a:rPr>
              <a:t>, </a:t>
            </a:r>
            <a:r>
              <a:rPr lang="ru-RU" sz="1800" dirty="0" err="1">
                <a:solidFill>
                  <a:srgbClr val="000099"/>
                </a:solidFill>
              </a:rPr>
              <a:t>що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реалізуються</a:t>
            </a:r>
            <a:r>
              <a:rPr lang="ru-RU" sz="1800" dirty="0">
                <a:solidFill>
                  <a:srgbClr val="000099"/>
                </a:solidFill>
              </a:rPr>
              <a:t> на </a:t>
            </a:r>
            <a:r>
              <a:rPr lang="ru-RU" sz="1800" dirty="0" err="1">
                <a:solidFill>
                  <a:srgbClr val="000099"/>
                </a:solidFill>
              </a:rPr>
              <a:t>факультеті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комп’ютерних</a:t>
            </a:r>
            <a:r>
              <a:rPr lang="ru-RU" sz="1800" dirty="0">
                <a:solidFill>
                  <a:srgbClr val="000099"/>
                </a:solidFill>
              </a:rPr>
              <a:t> наук та </a:t>
            </a:r>
            <a:r>
              <a:rPr lang="ru-RU" sz="1800" dirty="0" err="1">
                <a:solidFill>
                  <a:srgbClr val="000099"/>
                </a:solidFill>
              </a:rPr>
              <a:t>кібернетики</a:t>
            </a:r>
            <a:r>
              <a:rPr lang="ru-RU" sz="1800" dirty="0">
                <a:solidFill>
                  <a:srgbClr val="000099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rgbClr val="000099"/>
                </a:solidFill>
              </a:rPr>
              <a:t>Організовано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опитування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здобувачів</a:t>
            </a:r>
            <a:r>
              <a:rPr lang="ru-RU" sz="1800" dirty="0">
                <a:solidFill>
                  <a:srgbClr val="000099"/>
                </a:solidFill>
              </a:rPr>
              <a:t> за </a:t>
            </a:r>
            <a:r>
              <a:rPr lang="ru-RU" sz="1800" dirty="0" err="1">
                <a:solidFill>
                  <a:srgbClr val="000099"/>
                </a:solidFill>
              </a:rPr>
              <a:t>окремими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дисциплінами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освітніх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програм</a:t>
            </a:r>
            <a:endParaRPr lang="ru-RU" sz="1800" dirty="0">
              <a:solidFill>
                <a:srgbClr val="000099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ru-RU" sz="1800" dirty="0">
              <a:solidFill>
                <a:srgbClr val="000099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0099"/>
                </a:solidFill>
              </a:rPr>
              <a:t>У </a:t>
            </a:r>
            <a:r>
              <a:rPr lang="ru-RU" sz="1800" dirty="0" err="1">
                <a:solidFill>
                  <a:srgbClr val="000099"/>
                </a:solidFill>
              </a:rPr>
              <a:t>співробітництві</a:t>
            </a:r>
            <a:r>
              <a:rPr lang="ru-RU" sz="1800" dirty="0">
                <a:solidFill>
                  <a:srgbClr val="000099"/>
                </a:solidFill>
              </a:rPr>
              <a:t> з </a:t>
            </a:r>
            <a:r>
              <a:rPr lang="ru-RU" sz="1800" dirty="0" err="1">
                <a:solidFill>
                  <a:srgbClr val="000099"/>
                </a:solidFill>
              </a:rPr>
              <a:t>Навчальною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лабораторією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соціологічних</a:t>
            </a:r>
            <a:r>
              <a:rPr lang="ru-RU" sz="1800" dirty="0">
                <a:solidFill>
                  <a:srgbClr val="000099"/>
                </a:solidFill>
              </a:rPr>
              <a:t> та </a:t>
            </a:r>
            <a:r>
              <a:rPr lang="ru-RU" sz="1800" dirty="0" err="1">
                <a:solidFill>
                  <a:srgbClr val="000099"/>
                </a:solidFill>
              </a:rPr>
              <a:t>навчальних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досліджень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організовано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опитування</a:t>
            </a:r>
            <a:r>
              <a:rPr lang="ru-RU" sz="1800" dirty="0">
                <a:solidFill>
                  <a:srgbClr val="000099"/>
                </a:solidFill>
              </a:rPr>
              <a:t> за </a:t>
            </a:r>
            <a:r>
              <a:rPr lang="ru-RU" sz="1800" dirty="0" err="1">
                <a:solidFill>
                  <a:srgbClr val="000099"/>
                </a:solidFill>
              </a:rPr>
              <a:t>освітніми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програмами</a:t>
            </a:r>
            <a:r>
              <a:rPr lang="ru-RU" sz="1800" dirty="0">
                <a:solidFill>
                  <a:srgbClr val="000099"/>
                </a:solidFill>
              </a:rPr>
              <a:t>, </a:t>
            </a:r>
            <a:r>
              <a:rPr lang="ru-RU" sz="1800" dirty="0" err="1">
                <a:solidFill>
                  <a:srgbClr val="000099"/>
                </a:solidFill>
              </a:rPr>
              <a:t>які</a:t>
            </a:r>
            <a:r>
              <a:rPr lang="ru-RU" sz="1800" dirty="0">
                <a:solidFill>
                  <a:srgbClr val="000099"/>
                </a:solidFill>
              </a:rPr>
              <a:t> </a:t>
            </a:r>
            <a:r>
              <a:rPr lang="ru-RU" sz="1800" dirty="0" err="1">
                <a:solidFill>
                  <a:srgbClr val="000099"/>
                </a:solidFill>
              </a:rPr>
              <a:t>реалізуються</a:t>
            </a:r>
            <a:r>
              <a:rPr lang="ru-RU" sz="1800" dirty="0">
                <a:solidFill>
                  <a:srgbClr val="000099"/>
                </a:solidFill>
              </a:rPr>
              <a:t> на </a:t>
            </a:r>
            <a:r>
              <a:rPr lang="ru-RU" sz="1800" dirty="0" err="1">
                <a:solidFill>
                  <a:srgbClr val="000099"/>
                </a:solidFill>
              </a:rPr>
              <a:t>факультеті</a:t>
            </a:r>
            <a:r>
              <a:rPr lang="ru-RU" sz="1800" dirty="0">
                <a:solidFill>
                  <a:srgbClr val="000099"/>
                </a:solidFill>
              </a:rPr>
              <a:t>.</a:t>
            </a:r>
            <a:endParaRPr lang="uk-UA" sz="1800" dirty="0">
              <a:solidFill>
                <a:srgbClr val="000099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886700" cy="994172"/>
          </a:xfrm>
        </p:spPr>
        <p:txBody>
          <a:bodyPr/>
          <a:lstStyle/>
          <a:p>
            <a:r>
              <a:rPr lang="uk-UA" sz="2400" b="1" dirty="0">
                <a:solidFill>
                  <a:srgbClr val="FF0000"/>
                </a:solidFill>
              </a:rPr>
              <a:t>Робота науково-методичної комісії у 2021 році</a:t>
            </a:r>
          </a:p>
        </p:txBody>
      </p:sp>
      <p:pic>
        <p:nvPicPr>
          <p:cNvPr id="5" name="Picture 4" descr="fcyb">
            <a:extLst>
              <a:ext uri="{FF2B5EF4-FFF2-40B4-BE49-F238E27FC236}">
                <a16:creationId xmlns:a16="http://schemas.microsoft.com/office/drawing/2014/main" id="{F09C7FD9-D163-41A9-83CC-B4C43C55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16632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5780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C50C76-9DC8-4C04-A1D7-5C9BE844E6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220072" y="999892"/>
            <a:ext cx="3744416" cy="2783468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3C5D52E1-B86B-4AA4-8D7E-2853790BFC32}"/>
              </a:ext>
            </a:extLst>
          </p:cNvPr>
          <p:cNvSpPr/>
          <p:nvPr/>
        </p:nvSpPr>
        <p:spPr>
          <a:xfrm>
            <a:off x="3084637" y="476672"/>
            <a:ext cx="3949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Робота із школярами</a:t>
            </a:r>
          </a:p>
        </p:txBody>
      </p:sp>
      <p:pic>
        <p:nvPicPr>
          <p:cNvPr id="4" name="Picture 4" descr="fcyb">
            <a:extLst>
              <a:ext uri="{FF2B5EF4-FFF2-40B4-BE49-F238E27FC236}">
                <a16:creationId xmlns:a16="http://schemas.microsoft.com/office/drawing/2014/main" id="{27E186C6-8490-4BEB-AD49-59CB895F1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60648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1C44192-6DFA-4E46-898A-22501ED711F9}"/>
              </a:ext>
            </a:extLst>
          </p:cNvPr>
          <p:cNvSpPr/>
          <p:nvPr/>
        </p:nvSpPr>
        <p:spPr>
          <a:xfrm>
            <a:off x="178962" y="1498632"/>
            <a:ext cx="4880222" cy="273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Організатори:</a:t>
            </a:r>
            <a:r>
              <a:rPr lang="uk-UA" sz="2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Викладачі:</a:t>
            </a: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Анікушин</a:t>
            </a: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Андрій, </a:t>
            </a:r>
            <a:r>
              <a:rPr lang="uk-UA" sz="1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Номіровський</a:t>
            </a: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Дмитро, Рубльов Богдан</a:t>
            </a:r>
            <a:endParaRPr lang="uk-UA" sz="18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Студенти, аспіранти та випускники: </a:t>
            </a:r>
            <a:r>
              <a:rPr lang="uk-UA" sz="1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Кодирова</a:t>
            </a: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Заріна</a:t>
            </a: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Депенчук</a:t>
            </a: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Марія, </a:t>
            </a:r>
            <a:r>
              <a:rPr lang="uk-UA" sz="1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Уразовський</a:t>
            </a: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Андрій, Ніколаєв Андрій, </a:t>
            </a:r>
            <a:r>
              <a:rPr lang="uk-UA" sz="1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Рябцева</a:t>
            </a: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Валерія</a:t>
            </a:r>
            <a:endParaRPr lang="uk-UA" sz="18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2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8979E-6378-44B0-B8AC-CC1C6638A4EF}"/>
              </a:ext>
            </a:extLst>
          </p:cNvPr>
          <p:cNvSpPr txBox="1"/>
          <p:nvPr/>
        </p:nvSpPr>
        <p:spPr>
          <a:xfrm>
            <a:off x="104068" y="6256942"/>
            <a:ext cx="459863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6E1BCF-83B6-4D22-A248-717E3D021153}"/>
              </a:ext>
            </a:extLst>
          </p:cNvPr>
          <p:cNvSpPr txBox="1"/>
          <p:nvPr/>
        </p:nvSpPr>
        <p:spPr>
          <a:xfrm>
            <a:off x="178962" y="3783360"/>
            <a:ext cx="8640960" cy="3133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LХІІ Міжнародна математична олімпіада (он-лайн) (липень 2021р), 6 учасників,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9–11 класи</a:t>
            </a:r>
            <a:endParaRPr lang="uk-UA" sz="1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Відбір команди України на Міжнародну математичну олімпіаду (квітень 2021р), 15 учасників, 8–11 класи</a:t>
            </a:r>
            <a:endParaRPr lang="uk-UA" sz="1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Всеукраїнська математична олімпіада найкращих юних математиків України (квітень 2021р), 160 учасників, 8–11 класи</a:t>
            </a:r>
            <a:endParaRPr lang="uk-UA" sz="1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Всеукраїнська математична олімпіада для учнів 5–7 класів (квітень 2021р), 70 учасників, 5–7 класи</a:t>
            </a:r>
            <a:endParaRPr lang="uk-UA" sz="1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96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0828E0-BACF-4FF9-95E9-63514BC5CABA}"/>
              </a:ext>
            </a:extLst>
          </p:cNvPr>
          <p:cNvSpPr txBox="1"/>
          <p:nvPr/>
        </p:nvSpPr>
        <p:spPr>
          <a:xfrm>
            <a:off x="539552" y="108187"/>
            <a:ext cx="8443351" cy="223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Відбір команди Києва на Всеукраїнську олімпіаду (лютий–березень 2021р) 100 учасників, 8–11 класи</a:t>
            </a:r>
            <a:endParaRPr lang="uk-UA" sz="18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Київська міська олімпіада Київського національного університету імені Тараса Шевченка (січень–лютий 2021р), 650 учасників, 7–11 класи</a:t>
            </a:r>
            <a:endParaRPr lang="uk-UA" sz="18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Київська міська олімпіада для школярів 4–6 класів (лютий 2021р), 550 учасників, 4–6 класи</a:t>
            </a:r>
            <a:endParaRPr lang="uk-UA" sz="18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88F81-EB80-4931-92AF-A1011B4FA833}"/>
              </a:ext>
            </a:extLst>
          </p:cNvPr>
          <p:cNvSpPr txBox="1"/>
          <p:nvPr/>
        </p:nvSpPr>
        <p:spPr>
          <a:xfrm>
            <a:off x="539551" y="2564904"/>
            <a:ext cx="8293373" cy="345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Участь школярів України на різних Міжнародних змаганнях:</a:t>
            </a:r>
            <a:endParaRPr lang="uk-UA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6135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</a:t>
            </a:r>
            <a:r>
              <a:rPr lang="uk-UA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Жаутиківська</a:t>
            </a:r>
            <a:r>
              <a:rPr lang="uk-UA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олімпіада (Казахстан) (січень 2021р), 21 учасник, 9–11 класи</a:t>
            </a:r>
            <a:endParaRPr lang="uk-UA" sz="14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6135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XII </a:t>
            </a:r>
            <a:r>
              <a:rPr lang="uk-UA" sz="1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Romanian</a:t>
            </a:r>
            <a:r>
              <a:rPr lang="uk-UA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Master</a:t>
            </a:r>
            <a:r>
              <a:rPr lang="uk-UA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uk-UA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Mathematics</a:t>
            </a:r>
            <a:r>
              <a:rPr lang="uk-UA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(Румунія) (жовтень 2021р), 11 учасників, 9–11 класи</a:t>
            </a:r>
            <a:endParaRPr lang="uk-UA" sz="14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6135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uk-UA" sz="1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uk-UA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Girls</a:t>
            </a:r>
            <a:r>
              <a:rPr lang="uk-UA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 </a:t>
            </a:r>
            <a:r>
              <a:rPr lang="uk-UA" sz="1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Mathematical</a:t>
            </a:r>
            <a:r>
              <a:rPr lang="uk-UA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Olympiad</a:t>
            </a:r>
            <a:r>
              <a:rPr lang="uk-UA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(Грузія, он-лайн) (квітень 2021р), 4 учасниці, 9–11 класи</a:t>
            </a:r>
            <a:endParaRPr lang="uk-UA" sz="14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6135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 </a:t>
            </a:r>
            <a:r>
              <a:rPr lang="uk-UA" sz="1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uk-UA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Mathematical</a:t>
            </a:r>
            <a:r>
              <a:rPr lang="uk-UA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Cup</a:t>
            </a:r>
            <a:r>
              <a:rPr lang="uk-UA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(Хорватія, он-лайн), (грудень 2021р), 20 учасників, 8 – 11 класи</a:t>
            </a:r>
            <a:endParaRPr lang="uk-UA" sz="14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40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87C346-9B32-4950-9D2B-CE4D610AC394}"/>
              </a:ext>
            </a:extLst>
          </p:cNvPr>
          <p:cNvSpPr txBox="1"/>
          <p:nvPr/>
        </p:nvSpPr>
        <p:spPr>
          <a:xfrm>
            <a:off x="107504" y="260648"/>
            <a:ext cx="8640960" cy="772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fcyb">
            <a:extLst>
              <a:ext uri="{FF2B5EF4-FFF2-40B4-BE49-F238E27FC236}">
                <a16:creationId xmlns:a16="http://schemas.microsoft.com/office/drawing/2014/main" id="{C9551764-D50E-470E-A560-1BDEBA031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4437112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4C5ADA-39BF-4CEC-835D-945EDAF69A20}"/>
              </a:ext>
            </a:extLst>
          </p:cNvPr>
          <p:cNvSpPr txBox="1"/>
          <p:nvPr/>
        </p:nvSpPr>
        <p:spPr>
          <a:xfrm>
            <a:off x="1043608" y="1412776"/>
            <a:ext cx="7272808" cy="192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Відбір команди України на Міжнародні математичні змагання (жовтень 2021р), 50 учасників, 7 – 11 класи</a:t>
            </a:r>
            <a:endParaRPr lang="uk-UA" sz="1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1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Всеукраїнська літня школа «Математичний олімп» (он-лайн) (серпень 2021р), 200 учасників, 5–11 класи</a:t>
            </a:r>
            <a:endParaRPr lang="uk-UA" sz="14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746D3-45E9-4C45-B9AD-9DEFC6806828}"/>
              </a:ext>
            </a:extLst>
          </p:cNvPr>
          <p:cNvSpPr txBox="1"/>
          <p:nvPr/>
        </p:nvSpPr>
        <p:spPr>
          <a:xfrm>
            <a:off x="2627784" y="4005064"/>
            <a:ext cx="4572000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Викладачами </a:t>
            </a:r>
            <a:r>
              <a:rPr lang="uk-UA" sz="1800" dirty="0" err="1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Кашпур</a:t>
            </a:r>
            <a:r>
              <a:rPr lang="uk-UA" sz="18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О. Ф., Панченко Т. В., Омельчук Л. Л., </a:t>
            </a:r>
            <a:r>
              <a:rPr lang="uk-UA" sz="1800" dirty="0" err="1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Анікушин</a:t>
            </a:r>
            <a:r>
              <a:rPr lang="uk-UA" sz="18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А. В., Розора І. В., Шарапов М. М., Верес М. М., протягом року було проведено 7 зустрічей з майбутніми абітурієнтами факультету.</a:t>
            </a:r>
          </a:p>
        </p:txBody>
      </p:sp>
    </p:spTree>
    <p:extLst>
      <p:ext uri="{BB962C8B-B14F-4D97-AF65-F5344CB8AC3E}">
        <p14:creationId xmlns:p14="http://schemas.microsoft.com/office/powerpoint/2010/main" val="867289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cyb">
            <a:extLst>
              <a:ext uri="{FF2B5EF4-FFF2-40B4-BE49-F238E27FC236}">
                <a16:creationId xmlns:a16="http://schemas.microsoft.com/office/drawing/2014/main" id="{B384433C-1D83-4BD6-A7BA-CA727E17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97966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B5778C-3292-4968-9746-40444F81C1B1}"/>
              </a:ext>
            </a:extLst>
          </p:cNvPr>
          <p:cNvSpPr txBox="1"/>
          <p:nvPr/>
        </p:nvSpPr>
        <p:spPr>
          <a:xfrm>
            <a:off x="2699792" y="387834"/>
            <a:ext cx="6048672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Співпраця з ІТ-компаніями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FC8568-BD7D-4E12-99A5-B7DC7F1E1D61}"/>
              </a:ext>
            </a:extLst>
          </p:cNvPr>
          <p:cNvSpPr txBox="1"/>
          <p:nvPr/>
        </p:nvSpPr>
        <p:spPr>
          <a:xfrm>
            <a:off x="827584" y="1772816"/>
            <a:ext cx="7704856" cy="50883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2021 році підписані договори з компаніями </a:t>
            </a:r>
            <a:r>
              <a:rPr lang="uk-UA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ЛУН.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</a:t>
            </a:r>
            <a:r>
              <a:rPr lang="uk-UA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Авора</a:t>
            </a:r>
            <a:r>
              <a:rPr lang="uk-UA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ЛТД</a:t>
            </a:r>
            <a:r>
              <a:rPr lang="uk-UA" sz="20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які залучені до магістерської </a:t>
            </a:r>
            <a:r>
              <a:rPr lang="uk-UA" sz="2000" dirty="0" err="1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прорами</a:t>
            </a:r>
            <a:r>
              <a:rPr lang="uk-UA" sz="20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«Математичні методи штучного інтелекту»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Розпочали співпрацю з компанією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SoftServe</a:t>
            </a:r>
            <a:r>
              <a:rPr lang="en-US" sz="20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щодо запровадження дуальної форми навчання в бакалавраті ОП «Інформатика»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Продовжуємо співпрацювати з компанією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Samsung </a:t>
            </a:r>
            <a:r>
              <a:rPr lang="uk-UA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Україна,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GobalLogic</a:t>
            </a:r>
            <a:endParaRPr lang="uk-UA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20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sz="2000" dirty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63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C2E6A-984C-4C36-A313-ACD3D516CEC7}"/>
              </a:ext>
            </a:extLst>
          </p:cNvPr>
          <p:cNvSpPr txBox="1">
            <a:spLocks/>
          </p:cNvSpPr>
          <p:nvPr/>
        </p:nvSpPr>
        <p:spPr>
          <a:xfrm>
            <a:off x="2195736" y="0"/>
            <a:ext cx="5760639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79551B"/>
                </a:solidFill>
                <a:latin typeface="Palatino Linotype" pitchFamily="18" charset="0"/>
              </a:defRPr>
            </a:lvl9pPr>
          </a:lstStyle>
          <a:p>
            <a:pPr algn="ctr"/>
            <a:r>
              <a:rPr lang="uk-UA" sz="36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Відзнаки, нагороди, премії</a:t>
            </a:r>
            <a:endParaRPr lang="uk-UA" sz="36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7BCC6-0C92-4A2E-9D9F-01C0A0B18963}"/>
              </a:ext>
            </a:extLst>
          </p:cNvPr>
          <p:cNvSpPr txBox="1">
            <a:spLocks/>
          </p:cNvSpPr>
          <p:nvPr/>
        </p:nvSpPr>
        <p:spPr>
          <a:xfrm>
            <a:off x="395536" y="882016"/>
            <a:ext cx="8784976" cy="45902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79551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79551B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9551B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9551B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79551B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uk-UA" sz="2200" kern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Співробітники факультету отримали 12 різних відзнак, серед яких: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ker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за заслуги ІІІ степеню – проф. Рубльов Б. 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ker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МОН –  проф. Нікітченко М. С., доц. Анікушин А. 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ker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Проф. Маринич О. В. визнаний найкращим молодим математиком України (Київське математичне товариство разом з фондом, утвореним українськими математиками за кордоном).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ker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Подяка МОН – доц. Русіна Н. 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ker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Київського національного університету імені Тараса Шевченка  - доц. Якимів Р. 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ker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Подяка Ректора Київського національного університету імені Тараса Шевченка – доц. Довгай Б. 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ker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Довічна стипендія Кабінету Міністрів України за видатні </a:t>
            </a:r>
          </a:p>
          <a:p>
            <a:pPr marL="0" indent="0">
              <a:buFontTx/>
              <a:buNone/>
            </a:pPr>
            <a:r>
              <a:rPr lang="ru-RU" sz="2000" ker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заслуги у сфері вищої освіти – проф. Наконечний О. Г.</a:t>
            </a:r>
            <a:endParaRPr lang="ru-RU" sz="2000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fcyb">
            <a:extLst>
              <a:ext uri="{FF2B5EF4-FFF2-40B4-BE49-F238E27FC236}">
                <a16:creationId xmlns:a16="http://schemas.microsoft.com/office/drawing/2014/main" id="{EECF8052-8456-42E2-A1F4-51E9C8455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5472272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964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Фасад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0975" y="0"/>
            <a:ext cx="9594850" cy="68580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/>
            <a:r>
              <a:rPr lang="ru-RU" sz="3600" b="1" dirty="0" err="1">
                <a:solidFill>
                  <a:srgbClr val="0000CC"/>
                </a:solidFill>
              </a:rPr>
              <a:t>Звіт</a:t>
            </a:r>
            <a:r>
              <a:rPr lang="ru-RU" sz="3600" b="1" dirty="0">
                <a:solidFill>
                  <a:srgbClr val="0000CC"/>
                </a:solidFill>
              </a:rPr>
              <a:t> з </a:t>
            </a:r>
            <a:r>
              <a:rPr lang="ru-RU" sz="3600" b="1" dirty="0" err="1">
                <a:solidFill>
                  <a:srgbClr val="0000CC"/>
                </a:solidFill>
              </a:rPr>
              <a:t>наукової</a:t>
            </a:r>
            <a:r>
              <a:rPr lang="ru-RU" sz="3600" b="1" dirty="0">
                <a:solidFill>
                  <a:srgbClr val="0000CC"/>
                </a:solidFill>
              </a:rPr>
              <a:t> </a:t>
            </a:r>
            <a:r>
              <a:rPr lang="ru-RU" sz="3600" b="1" dirty="0" err="1">
                <a:solidFill>
                  <a:srgbClr val="0000CC"/>
                </a:solidFill>
              </a:rPr>
              <a:t>роботи</a:t>
            </a:r>
            <a:r>
              <a:rPr lang="ru-RU" sz="3600" b="1" dirty="0">
                <a:solidFill>
                  <a:srgbClr val="0000CC"/>
                </a:solidFill>
              </a:rPr>
              <a:t> факультету комп</a:t>
            </a:r>
            <a:r>
              <a:rPr lang="en-US" sz="3600" b="1" dirty="0">
                <a:solidFill>
                  <a:srgbClr val="0000CC"/>
                </a:solidFill>
              </a:rPr>
              <a:t>’</a:t>
            </a:r>
            <a:r>
              <a:rPr lang="uk-UA" sz="3600" b="1" dirty="0" err="1">
                <a:solidFill>
                  <a:srgbClr val="0000CC"/>
                </a:solidFill>
              </a:rPr>
              <a:t>ютерних</a:t>
            </a:r>
            <a:r>
              <a:rPr lang="uk-UA" sz="3600" b="1" dirty="0">
                <a:solidFill>
                  <a:srgbClr val="0000CC"/>
                </a:solidFill>
              </a:rPr>
              <a:t> наук та </a:t>
            </a:r>
            <a:r>
              <a:rPr lang="ru-RU" sz="3600" b="1" dirty="0" err="1">
                <a:solidFill>
                  <a:srgbClr val="0000CC"/>
                </a:solidFill>
              </a:rPr>
              <a:t>кібернетики</a:t>
            </a:r>
            <a:endParaRPr lang="ru-RU" sz="3600" b="1" dirty="0">
              <a:solidFill>
                <a:srgbClr val="0000CC"/>
              </a:solidFill>
            </a:endParaRPr>
          </a:p>
          <a:p>
            <a:pPr marL="342900" indent="-342900"/>
            <a:endParaRPr lang="uk-UA" sz="3600" b="1" dirty="0">
              <a:solidFill>
                <a:schemeClr val="accent1"/>
              </a:solidFill>
            </a:endParaRPr>
          </a:p>
          <a:p>
            <a:pPr marL="742950" lvl="1" indent="-285750"/>
            <a:endParaRPr lang="uk-UA" sz="2400" b="1" dirty="0">
              <a:solidFill>
                <a:schemeClr val="hlink"/>
              </a:solidFill>
            </a:endParaRPr>
          </a:p>
          <a:p>
            <a:pPr marL="742950" lvl="1" indent="-285750"/>
            <a:endParaRPr lang="ru-RU" sz="2400" b="1" dirty="0">
              <a:solidFill>
                <a:schemeClr val="hlink"/>
              </a:solidFill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0" y="493712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l" eaLnBrk="0" hangingPunct="0"/>
            <a:endParaRPr lang="uk-UA"/>
          </a:p>
        </p:txBody>
      </p:sp>
    </p:spTree>
  </p:cSld>
  <p:clrMapOvr>
    <a:masterClrMapping/>
  </p:clrMapOvr>
  <p:transition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174705" cy="914400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Кадровий</a:t>
            </a:r>
            <a:r>
              <a:rPr lang="ru-RU" b="1" dirty="0">
                <a:solidFill>
                  <a:srgbClr val="FF0000"/>
                </a:solidFill>
              </a:rPr>
              <a:t> склад НДЧ </a:t>
            </a:r>
            <a:r>
              <a:rPr lang="uk-UA" b="1" dirty="0">
                <a:solidFill>
                  <a:srgbClr val="FF0000"/>
                </a:solidFill>
              </a:rPr>
              <a:t>20</a:t>
            </a:r>
            <a:r>
              <a:rPr lang="en-US" b="1" dirty="0">
                <a:solidFill>
                  <a:srgbClr val="FF0000"/>
                </a:solidFill>
              </a:rPr>
              <a:t>21</a:t>
            </a:r>
            <a:r>
              <a:rPr lang="uk-UA" b="1" dirty="0">
                <a:solidFill>
                  <a:srgbClr val="FF0000"/>
                </a:solidFill>
              </a:rPr>
              <a:t> р.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8280920" cy="412048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Всього – </a:t>
            </a:r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49</a:t>
            </a: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осіб</a:t>
            </a:r>
            <a:r>
              <a:rPr lang="en-US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(у 2020 – 5</a:t>
            </a:r>
            <a:r>
              <a:rPr lang="en-US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uk-UA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 2019 р. – 56),</a:t>
            </a:r>
          </a:p>
          <a:p>
            <a:pPr>
              <a:buFont typeface="Arial" pitchFamily="34" charset="0"/>
              <a:buChar char="•"/>
            </a:pP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штатних співробітників – </a:t>
            </a:r>
            <a:r>
              <a:rPr lang="uk-UA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27</a:t>
            </a: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(2020 – 29, 2019 -30):</a:t>
            </a:r>
          </a:p>
          <a:p>
            <a:pPr marL="0" indent="0">
              <a:buFontTx/>
              <a:buNone/>
            </a:pP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   наукових співробітників – 15 (2020 -16),</a:t>
            </a:r>
          </a:p>
          <a:p>
            <a:pPr marL="0" indent="0">
              <a:buNone/>
            </a:pP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	 з них докторів наук – 3,</a:t>
            </a:r>
          </a:p>
          <a:p>
            <a:pPr marL="0" indent="0">
              <a:buFontTx/>
              <a:buNone/>
            </a:pP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	кандидатів наук – 12,</a:t>
            </a:r>
          </a:p>
          <a:p>
            <a:pPr marL="0" indent="0">
              <a:buNone/>
            </a:pP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інженерів – 12 (2020 – 13);</a:t>
            </a:r>
          </a:p>
          <a:p>
            <a:pPr>
              <a:buFont typeface="Arial" pitchFamily="34" charset="0"/>
              <a:buChar char="•"/>
            </a:pP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сумісників – 24, з них докторів наук – 14,</a:t>
            </a:r>
          </a:p>
          <a:p>
            <a:pPr marL="0" indent="0">
              <a:buFontTx/>
              <a:buNone/>
            </a:pPr>
            <a:r>
              <a:rPr lang="uk-UA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кандидатів наук – 6, студентів та аспірантів - 4.</a:t>
            </a:r>
          </a:p>
          <a:p>
            <a:pPr marL="0" indent="0">
              <a:buFontTx/>
              <a:buNone/>
            </a:pPr>
            <a:endParaRPr lang="uk-UA" dirty="0"/>
          </a:p>
        </p:txBody>
      </p:sp>
      <p:pic>
        <p:nvPicPr>
          <p:cNvPr id="4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31" y="229716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9320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58316"/>
            <a:ext cx="5814665" cy="914400"/>
          </a:xfrm>
        </p:spPr>
        <p:txBody>
          <a:bodyPr/>
          <a:lstStyle/>
          <a:p>
            <a:r>
              <a:rPr lang="uk-UA" sz="2800" b="1" dirty="0">
                <a:solidFill>
                  <a:srgbClr val="FF0000"/>
                </a:solidFill>
              </a:rPr>
              <a:t>Теми за загальним фондом, які виконувалися на факультеті в 2021 р.</a:t>
            </a:r>
            <a:endParaRPr lang="uk-UA" sz="2800" dirty="0"/>
          </a:p>
        </p:txBody>
      </p:sp>
      <p:pic>
        <p:nvPicPr>
          <p:cNvPr id="7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31" y="229716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80920" cy="3600400"/>
          </a:xfrm>
        </p:spPr>
        <p:txBody>
          <a:bodyPr/>
          <a:lstStyle/>
          <a:p>
            <a:pPr algn="just"/>
            <a:r>
              <a:rPr lang="en-US" kern="1200" dirty="0">
                <a:solidFill>
                  <a:srgbClr val="0000CC"/>
                </a:solidFill>
                <a:latin typeface="Arial" pitchFamily="34" charset="0"/>
              </a:rPr>
              <a:t>5</a:t>
            </a:r>
            <a:r>
              <a:rPr lang="uk-UA" kern="1200" dirty="0">
                <a:solidFill>
                  <a:srgbClr val="0000CC"/>
                </a:solidFill>
                <a:latin typeface="Arial" pitchFamily="34" charset="0"/>
              </a:rPr>
              <a:t> бюджетних НДР (</a:t>
            </a:r>
            <a:r>
              <a:rPr lang="uk-UA" kern="1200" dirty="0" err="1">
                <a:solidFill>
                  <a:srgbClr val="0000CC"/>
                </a:solidFill>
                <a:latin typeface="Arial" pitchFamily="34" charset="0"/>
              </a:rPr>
              <a:t>Іксанов</a:t>
            </a:r>
            <a:r>
              <a:rPr lang="uk-UA" kern="1200" dirty="0">
                <a:solidFill>
                  <a:srgbClr val="0000CC"/>
                </a:solidFill>
                <a:latin typeface="Arial" pitchFamily="34" charset="0"/>
              </a:rPr>
              <a:t> О.М., Наконечний О.Г., Ляшко С.І., Терещенко В.М., </a:t>
            </a:r>
            <a:r>
              <a:rPr lang="uk-UA" kern="1200" dirty="0" err="1">
                <a:solidFill>
                  <a:srgbClr val="0000CC"/>
                </a:solidFill>
                <a:latin typeface="Arial" pitchFamily="34" charset="0"/>
              </a:rPr>
              <a:t>Лебєдєв</a:t>
            </a:r>
            <a:r>
              <a:rPr lang="uk-UA" kern="1200" dirty="0">
                <a:solidFill>
                  <a:srgbClr val="0000CC"/>
                </a:solidFill>
                <a:latin typeface="Arial" pitchFamily="34" charset="0"/>
              </a:rPr>
              <a:t> Є.О.)</a:t>
            </a:r>
          </a:p>
          <a:p>
            <a:pPr marL="0" indent="0" algn="just">
              <a:buNone/>
            </a:pPr>
            <a:r>
              <a:rPr lang="uk-UA" kern="1200" dirty="0">
                <a:solidFill>
                  <a:srgbClr val="0000CC"/>
                </a:solidFill>
                <a:latin typeface="Arial" pitchFamily="34" charset="0"/>
              </a:rPr>
              <a:t>     </a:t>
            </a:r>
          </a:p>
          <a:p>
            <a:pPr algn="just"/>
            <a:r>
              <a:rPr lang="uk-UA" kern="1200" dirty="0">
                <a:solidFill>
                  <a:srgbClr val="0000CC"/>
                </a:solidFill>
                <a:latin typeface="Arial" pitchFamily="34" charset="0"/>
              </a:rPr>
              <a:t>3 кафедральні теми (Анісімов А.В., </a:t>
            </a:r>
            <a:r>
              <a:rPr lang="uk-UA" kern="1200" dirty="0" err="1">
                <a:solidFill>
                  <a:srgbClr val="0000CC"/>
                </a:solidFill>
                <a:latin typeface="Arial" pitchFamily="34" charset="0"/>
              </a:rPr>
              <a:t>Провотар</a:t>
            </a:r>
            <a:r>
              <a:rPr lang="uk-UA" kern="1200" dirty="0">
                <a:solidFill>
                  <a:srgbClr val="0000CC"/>
                </a:solidFill>
                <a:latin typeface="Arial" pitchFamily="34" charset="0"/>
              </a:rPr>
              <a:t> О.І., </a:t>
            </a:r>
            <a:r>
              <a:rPr lang="uk-UA" kern="1200" dirty="0" err="1">
                <a:solidFill>
                  <a:srgbClr val="0000CC"/>
                </a:solidFill>
                <a:latin typeface="Arial" pitchFamily="34" charset="0"/>
              </a:rPr>
              <a:t>Лебєдєв</a:t>
            </a:r>
            <a:r>
              <a:rPr lang="uk-UA" kern="1200" dirty="0">
                <a:solidFill>
                  <a:srgbClr val="0000CC"/>
                </a:solidFill>
                <a:latin typeface="Arial" pitchFamily="34" charset="0"/>
              </a:rPr>
              <a:t> Є.О.)</a:t>
            </a:r>
          </a:p>
          <a:p>
            <a:pPr algn="just"/>
            <a:endParaRPr lang="uk-UA" kern="1200" dirty="0">
              <a:solidFill>
                <a:srgbClr val="0000CC"/>
              </a:solidFill>
              <a:latin typeface="Arial" pitchFamily="34" charset="0"/>
            </a:endParaRPr>
          </a:p>
          <a:p>
            <a:pPr algn="just"/>
            <a:endParaRPr lang="en-US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buNone/>
            </a:pPr>
            <a:endParaRPr lang="uk-UA" kern="1200" dirty="0">
              <a:solidFill>
                <a:srgbClr val="0000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8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E23716-5DFF-4B24-81E7-437337B09C4A}"/>
              </a:ext>
            </a:extLst>
          </p:cNvPr>
          <p:cNvSpPr txBox="1"/>
          <p:nvPr/>
        </p:nvSpPr>
        <p:spPr>
          <a:xfrm>
            <a:off x="2123728" y="836712"/>
            <a:ext cx="6264696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Акредитація </a:t>
            </a:r>
            <a:r>
              <a:rPr lang="uk-UA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світніх програм в 2021 році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95551D-801B-435D-9672-9FA772977D7A}"/>
              </a:ext>
            </a:extLst>
          </p:cNvPr>
          <p:cNvSpPr txBox="1"/>
          <p:nvPr/>
        </p:nvSpPr>
        <p:spPr>
          <a:xfrm>
            <a:off x="683568" y="2449020"/>
            <a:ext cx="8136904" cy="404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 «Системний аналіз», перший (бакалаврський) рівень вищої освіти, гарант Шарапов М. М.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 «</a:t>
            </a:r>
            <a:r>
              <a:rPr lang="uk-UA" sz="2400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Штучний інтелект</a:t>
            </a:r>
            <a:r>
              <a:rPr lang="uk-UA" sz="24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другий (магістерський) рівень вищої освіти, гарант </a:t>
            </a:r>
            <a:r>
              <a:rPr lang="uk-UA" sz="2400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Крак</a:t>
            </a:r>
            <a:r>
              <a:rPr lang="uk-UA" sz="24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Ю. В.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uk-UA" sz="24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Підготовлено звіт </a:t>
            </a:r>
            <a:r>
              <a:rPr lang="uk-UA" sz="2400" dirty="0" err="1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самооцінювання</a:t>
            </a:r>
            <a:r>
              <a:rPr lang="uk-UA" sz="2400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ОНП «Математичні методи штучного інтелекту», другий (магістерський) рівень вищої освіти, гарант Завадський І. О.</a:t>
            </a:r>
          </a:p>
        </p:txBody>
      </p:sp>
      <p:pic>
        <p:nvPicPr>
          <p:cNvPr id="6" name="Picture 4" descr="fcyb">
            <a:extLst>
              <a:ext uri="{FF2B5EF4-FFF2-40B4-BE49-F238E27FC236}">
                <a16:creationId xmlns:a16="http://schemas.microsoft.com/office/drawing/2014/main" id="{0696FFB6-C460-4D9D-BC45-6492EB99E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5905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58316"/>
            <a:ext cx="6840760" cy="914400"/>
          </a:xfrm>
        </p:spPr>
        <p:txBody>
          <a:bodyPr/>
          <a:lstStyle/>
          <a:p>
            <a:r>
              <a:rPr lang="uk-UA" sz="2800" b="1" dirty="0">
                <a:solidFill>
                  <a:srgbClr val="FF0000"/>
                </a:solidFill>
              </a:rPr>
              <a:t>Теми за спеціальним фондом, які виконувалися на факультеті в 2021 р.</a:t>
            </a:r>
            <a:endParaRPr lang="uk-UA" sz="2800" dirty="0"/>
          </a:p>
        </p:txBody>
      </p:sp>
      <p:pic>
        <p:nvPicPr>
          <p:cNvPr id="7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31" y="229716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469678"/>
          </a:xfrm>
        </p:spPr>
        <p:txBody>
          <a:bodyPr/>
          <a:lstStyle/>
          <a:p>
            <a:pPr algn="just"/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1 НДР (Ляшко С.І., </a:t>
            </a:r>
            <a:r>
              <a:rPr lang="en-US" sz="2400" kern="1200" dirty="0">
                <a:solidFill>
                  <a:srgbClr val="0000CC"/>
                </a:solidFill>
                <a:latin typeface="Arial" pitchFamily="34" charset="0"/>
              </a:rPr>
              <a:t>№ 0119U101608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)</a:t>
            </a:r>
            <a:r>
              <a:rPr lang="en-US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з Відділенням цільової підготовки КНУТШ при НАНУ (</a:t>
            </a:r>
            <a:r>
              <a:rPr lang="ru-RU" sz="2400" kern="1200" dirty="0">
                <a:solidFill>
                  <a:srgbClr val="0000CC"/>
                </a:solidFill>
                <a:latin typeface="Arial" pitchFamily="34" charset="0"/>
              </a:rPr>
              <a:t>130,60</a:t>
            </a:r>
            <a:r>
              <a:rPr lang="ru-RU" sz="2400" dirty="0"/>
              <a:t>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тис. грн. на 2021 р.)</a:t>
            </a:r>
          </a:p>
          <a:p>
            <a:pPr algn="just"/>
            <a:endParaRPr lang="uk-UA" sz="2400" kern="1200" dirty="0">
              <a:solidFill>
                <a:srgbClr val="0000CC"/>
              </a:solidFill>
              <a:latin typeface="Arial" pitchFamily="34" charset="0"/>
            </a:endParaRPr>
          </a:p>
          <a:p>
            <a:pPr algn="just"/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1 НДР (</a:t>
            </a:r>
            <a:r>
              <a:rPr lang="uk-UA" sz="2400" kern="1200" dirty="0" err="1">
                <a:solidFill>
                  <a:srgbClr val="0000CC"/>
                </a:solidFill>
                <a:latin typeface="Arial" pitchFamily="34" charset="0"/>
              </a:rPr>
              <a:t>Іксанов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 О.М.) </a:t>
            </a:r>
            <a:r>
              <a:rPr lang="ru-RU" sz="2400" kern="1200" dirty="0">
                <a:solidFill>
                  <a:srgbClr val="0000CC"/>
                </a:solidFill>
                <a:latin typeface="Arial" pitchFamily="34" charset="0"/>
              </a:rPr>
              <a:t>з </a:t>
            </a:r>
            <a:r>
              <a:rPr lang="ru-RU" sz="2400" kern="1200" dirty="0" err="1">
                <a:solidFill>
                  <a:srgbClr val="0000CC"/>
                </a:solidFill>
                <a:latin typeface="Arial" pitchFamily="34" charset="0"/>
              </a:rPr>
              <a:t>Національним</a:t>
            </a:r>
            <a:r>
              <a:rPr lang="ru-RU" sz="2400" kern="1200" dirty="0">
                <a:solidFill>
                  <a:srgbClr val="0000CC"/>
                </a:solidFill>
                <a:latin typeface="Arial" pitchFamily="34" charset="0"/>
              </a:rPr>
              <a:t> фондом </a:t>
            </a:r>
            <a:r>
              <a:rPr lang="ru-RU" sz="2400" kern="1200" dirty="0" err="1">
                <a:solidFill>
                  <a:srgbClr val="0000CC"/>
                </a:solidFill>
                <a:latin typeface="Arial" pitchFamily="34" charset="0"/>
              </a:rPr>
              <a:t>досліджень</a:t>
            </a:r>
            <a:r>
              <a:rPr lang="ru-RU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400" kern="1200" dirty="0" err="1">
                <a:solidFill>
                  <a:srgbClr val="0000CC"/>
                </a:solidFill>
                <a:latin typeface="Arial" pitchFamily="34" charset="0"/>
              </a:rPr>
              <a:t>України</a:t>
            </a:r>
            <a:r>
              <a:rPr lang="ru-RU" sz="2400" kern="1200" dirty="0">
                <a:solidFill>
                  <a:srgbClr val="0000CC"/>
                </a:solidFill>
                <a:latin typeface="Arial" pitchFamily="34" charset="0"/>
              </a:rPr>
              <a:t> (1824 тис. грн. на 2021 р.)</a:t>
            </a:r>
          </a:p>
          <a:p>
            <a:pPr algn="just"/>
            <a:endParaRPr lang="ru-RU" sz="2400" kern="1200" dirty="0">
              <a:solidFill>
                <a:srgbClr val="0000CC"/>
              </a:solidFill>
              <a:latin typeface="Arial" pitchFamily="34" charset="0"/>
            </a:endParaRPr>
          </a:p>
          <a:p>
            <a:pPr algn="just"/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1 міжнародний грант </a:t>
            </a:r>
            <a:r>
              <a:rPr lang="en-US" sz="2400" kern="1200" dirty="0">
                <a:solidFill>
                  <a:srgbClr val="0000CC"/>
                </a:solidFill>
                <a:latin typeface="Arial" pitchFamily="34" charset="0"/>
              </a:rPr>
              <a:t>CPEA-LT-2016/10003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 (Заславський В.А.) – Директорат з питань інтернаціоналізації та розвитку якості у вищій освіті (</a:t>
            </a:r>
            <a:r>
              <a:rPr lang="en-US" sz="2400" kern="1200" dirty="0">
                <a:solidFill>
                  <a:srgbClr val="0000CC"/>
                </a:solidFill>
                <a:latin typeface="Arial" pitchFamily="34" charset="0"/>
              </a:rPr>
              <a:t>DIKU),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Норвегія (</a:t>
            </a:r>
            <a:r>
              <a:rPr lang="en-US" sz="2400" kern="1200" dirty="0">
                <a:solidFill>
                  <a:srgbClr val="0000CC"/>
                </a:solidFill>
                <a:latin typeface="Arial" pitchFamily="34" charset="0"/>
              </a:rPr>
              <a:t>2488,7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 тис. </a:t>
            </a:r>
            <a:r>
              <a:rPr lang="ru-RU" sz="2400" kern="1200" dirty="0">
                <a:solidFill>
                  <a:srgbClr val="0000CC"/>
                </a:solidFill>
                <a:latin typeface="Arial" pitchFamily="34" charset="0"/>
              </a:rPr>
              <a:t>грн. на 2021 р.)</a:t>
            </a:r>
            <a:endParaRPr lang="en-US" sz="2400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buNone/>
            </a:pPr>
            <a:endParaRPr lang="uk-UA" sz="2400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buNone/>
            </a:pPr>
            <a:endParaRPr lang="uk-UA" sz="2400" kern="1200" dirty="0">
              <a:solidFill>
                <a:srgbClr val="0000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78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52928" cy="91440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     Надходження до спеціального фонду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43608" y="1772816"/>
          <a:ext cx="7399337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fcy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16632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1768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58316"/>
            <a:ext cx="7344816" cy="91440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Заявки, </a:t>
            </a:r>
            <a:r>
              <a:rPr lang="ru-RU" sz="2800" b="1" dirty="0" err="1">
                <a:solidFill>
                  <a:srgbClr val="FF0000"/>
                </a:solidFill>
              </a:rPr>
              <a:t>які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були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подані</a:t>
            </a:r>
            <a:r>
              <a:rPr lang="ru-RU" sz="2800" b="1" dirty="0">
                <a:solidFill>
                  <a:srgbClr val="FF0000"/>
                </a:solidFill>
              </a:rPr>
              <a:t> на </a:t>
            </a:r>
            <a:r>
              <a:rPr lang="ru-RU" sz="2800" b="1" dirty="0" err="1">
                <a:solidFill>
                  <a:srgbClr val="FF0000"/>
                </a:solidFill>
              </a:rPr>
              <a:t>отримання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грантів</a:t>
            </a:r>
            <a:r>
              <a:rPr lang="ru-RU" sz="2800" b="1" dirty="0">
                <a:solidFill>
                  <a:srgbClr val="FF0000"/>
                </a:solidFill>
              </a:rPr>
              <a:t> для </a:t>
            </a:r>
            <a:r>
              <a:rPr lang="ru-RU" sz="2800" b="1" dirty="0" err="1">
                <a:solidFill>
                  <a:srgbClr val="FF0000"/>
                </a:solidFill>
              </a:rPr>
              <a:t>фінансування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наукових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досліджень</a:t>
            </a:r>
            <a:r>
              <a:rPr lang="ru-RU" sz="2800" b="1" dirty="0">
                <a:solidFill>
                  <a:srgbClr val="FF0000"/>
                </a:solidFill>
              </a:rPr>
              <a:t> у </a:t>
            </a:r>
            <a:r>
              <a:rPr lang="uk-UA" sz="2800" b="1" dirty="0">
                <a:solidFill>
                  <a:srgbClr val="FF0000"/>
                </a:solidFill>
              </a:rPr>
              <a:t>2021 р.</a:t>
            </a:r>
            <a:endParaRPr lang="uk-UA" sz="2800" dirty="0"/>
          </a:p>
        </p:txBody>
      </p:sp>
      <p:pic>
        <p:nvPicPr>
          <p:cNvPr id="7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31" y="229716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15207"/>
            <a:ext cx="8640960" cy="4203948"/>
          </a:xfrm>
        </p:spPr>
        <p:txBody>
          <a:bodyPr/>
          <a:lstStyle/>
          <a:p>
            <a:pPr algn="just"/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Національний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фонд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досліджень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України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(НФДУ), Конкурс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проєктів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«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Підтримка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досліджень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провідних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та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молодих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учених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» – 1</a:t>
            </a: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 заявка (</a:t>
            </a:r>
            <a:r>
              <a:rPr lang="uk-UA" sz="2200" kern="1200" dirty="0" err="1">
                <a:solidFill>
                  <a:srgbClr val="0000CC"/>
                </a:solidFill>
                <a:latin typeface="Arial" pitchFamily="34" charset="0"/>
              </a:rPr>
              <a:t>Маринич</a:t>
            </a: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 О.В.)</a:t>
            </a:r>
          </a:p>
          <a:p>
            <a:pPr algn="just">
              <a:spcBef>
                <a:spcPts val="600"/>
              </a:spcBef>
            </a:pP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МОН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України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,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конкурсний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відбір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проєктів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фундаментальних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та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прикладних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досліджень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,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науково-технічних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(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експериментальних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)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розробок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– 6 заявок (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Іксанов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О.М.,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Наконечний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О.Г., Ляшко С.І., Терещенко В.М.,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Крак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Ю.В.,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Лебєдєв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Є.О.)</a:t>
            </a:r>
            <a:endParaRPr lang="en-US" sz="2200" kern="1200" dirty="0">
              <a:solidFill>
                <a:srgbClr val="0000CC"/>
              </a:solidFill>
              <a:latin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МОН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України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, Конкурс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спільних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українсько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–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литовських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науково-дослідних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проєктів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для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реалізації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у 2022–2023 – 1 </a:t>
            </a: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заявка (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Наконечний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О.Г.)</a:t>
            </a:r>
          </a:p>
          <a:p>
            <a:pPr algn="just">
              <a:spcBef>
                <a:spcPts val="600"/>
              </a:spcBef>
            </a:pP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МОН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України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, Конкурс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спільних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українсько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–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польських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науково-дослідних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проєктів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для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реалізації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у 2022–2023 – 1</a:t>
            </a: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 заявка (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Наконечний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О.Г.)</a:t>
            </a:r>
          </a:p>
          <a:p>
            <a:pPr marL="0" indent="0" algn="just">
              <a:buNone/>
            </a:pPr>
            <a:endParaRPr lang="ru-RU" sz="2000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buNone/>
            </a:pPr>
            <a:endParaRPr lang="uk-UA" kern="1200" dirty="0">
              <a:solidFill>
                <a:srgbClr val="0000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31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984776" cy="914400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Перспективи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фінансування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наукових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досліджень</a:t>
            </a:r>
            <a:r>
              <a:rPr lang="ru-RU" b="1" dirty="0">
                <a:solidFill>
                  <a:srgbClr val="FF0000"/>
                </a:solidFill>
              </a:rPr>
              <a:t> у </a:t>
            </a:r>
            <a:r>
              <a:rPr lang="uk-UA" b="1" dirty="0">
                <a:solidFill>
                  <a:srgbClr val="FF0000"/>
                </a:solidFill>
              </a:rPr>
              <a:t>2021 р.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44462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	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Національний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фонд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досліджень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України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(НФДУ), Конкурс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проєктів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«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Підтримка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досліджень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провідних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та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молодих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учених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» – </a:t>
            </a:r>
            <a:r>
              <a:rPr lang="uk-UA" sz="2200" b="1" kern="1200" dirty="0">
                <a:solidFill>
                  <a:srgbClr val="0000CC"/>
                </a:solidFill>
                <a:latin typeface="Arial" pitchFamily="34" charset="0"/>
              </a:rPr>
              <a:t>1 НДР (</a:t>
            </a:r>
            <a:r>
              <a:rPr lang="uk-UA" sz="2200" b="1" kern="1200" dirty="0" err="1">
                <a:solidFill>
                  <a:srgbClr val="0000CC"/>
                </a:solidFill>
                <a:latin typeface="Arial" pitchFamily="34" charset="0"/>
              </a:rPr>
              <a:t>Іксанов</a:t>
            </a:r>
            <a:r>
              <a:rPr lang="uk-UA" sz="2200" b="1" kern="1200" dirty="0">
                <a:solidFill>
                  <a:srgbClr val="0000CC"/>
                </a:solidFill>
                <a:latin typeface="Arial" pitchFamily="34" charset="0"/>
              </a:rPr>
              <a:t> О.М.) буде фінансуватися у 2022 р.</a:t>
            </a:r>
          </a:p>
          <a:p>
            <a:pPr marL="0" indent="0" algn="just">
              <a:buNone/>
            </a:pP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МОН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України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,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конкурсний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відбір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проєктів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фундаментальних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та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прикладних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досліджень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,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науково-технічних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(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експериментальних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)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розробок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–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всі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заявки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отримали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високі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бали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(92 і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вище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): </a:t>
            </a:r>
          </a:p>
          <a:p>
            <a:pPr marL="457200" indent="-457200" algn="just">
              <a:buAutoNum type="arabicParenR"/>
            </a:pP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Проєкт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Наконечного О.Г. – </a:t>
            </a:r>
            <a:r>
              <a:rPr lang="ru-RU" sz="2200" b="1" kern="1200" dirty="0">
                <a:solidFill>
                  <a:srgbClr val="0000CC"/>
                </a:solidFill>
                <a:latin typeface="Arial" pitchFamily="34" charset="0"/>
              </a:rPr>
              <a:t>І </a:t>
            </a:r>
            <a:r>
              <a:rPr lang="ru-RU" sz="2200" b="1" kern="1200" dirty="0" err="1">
                <a:solidFill>
                  <a:srgbClr val="0000CC"/>
                </a:solidFill>
                <a:latin typeface="Arial" pitchFamily="34" charset="0"/>
              </a:rPr>
              <a:t>місце</a:t>
            </a:r>
            <a:r>
              <a:rPr lang="ru-RU" sz="2200" b="1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у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секції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«Математика» (98,5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балів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);</a:t>
            </a:r>
          </a:p>
          <a:p>
            <a:pPr marL="457200" indent="-457200" algn="just">
              <a:buFontTx/>
              <a:buAutoNum type="arabicParenR"/>
            </a:pP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Проєкти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Крака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Ю.В. і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Терещенка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В.М. – </a:t>
            </a:r>
            <a:r>
              <a:rPr lang="ru-RU" sz="2200" b="1" kern="1200" dirty="0">
                <a:solidFill>
                  <a:srgbClr val="0000CC"/>
                </a:solidFill>
                <a:latin typeface="Arial" pitchFamily="34" charset="0"/>
              </a:rPr>
              <a:t>І </a:t>
            </a:r>
            <a:r>
              <a:rPr lang="ru-RU" sz="2200" b="1" kern="1200" dirty="0" err="1">
                <a:solidFill>
                  <a:srgbClr val="0000CC"/>
                </a:solidFill>
                <a:latin typeface="Arial" pitchFamily="34" charset="0"/>
              </a:rPr>
              <a:t>і</a:t>
            </a:r>
            <a:r>
              <a:rPr lang="ru-RU" sz="2200" b="1" kern="1200" dirty="0">
                <a:solidFill>
                  <a:srgbClr val="0000CC"/>
                </a:solidFill>
                <a:latin typeface="Arial" pitchFamily="34" charset="0"/>
              </a:rPr>
              <a:t> ІІ </a:t>
            </a:r>
            <a:r>
              <a:rPr lang="ru-RU" sz="2200" b="1" kern="1200" dirty="0" err="1">
                <a:solidFill>
                  <a:srgbClr val="0000CC"/>
                </a:solidFill>
                <a:latin typeface="Arial" pitchFamily="34" charset="0"/>
              </a:rPr>
              <a:t>місця</a:t>
            </a:r>
            <a:r>
              <a:rPr lang="ru-RU" sz="2200" b="1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у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секції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«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Інформатика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і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кібернетика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» (98,5 і 98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балів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відповідно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);</a:t>
            </a:r>
          </a:p>
          <a:p>
            <a:pPr marL="457200" indent="-457200" algn="just">
              <a:buFontTx/>
              <a:buAutoNum type="arabicParenR"/>
            </a:pP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Проєкт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Ляшка С.І. – 8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місце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у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секції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«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Інформатика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і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кібернетика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» (92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бали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)</a:t>
            </a:r>
            <a:endParaRPr lang="en-US" sz="2200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buNone/>
            </a:pP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МОН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України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, Конкурс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спільних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українсько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–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литовських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науково-дослідних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проєктів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для 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реалізації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у 2022–2023 – 1 НДР </a:t>
            </a: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 (</a:t>
            </a:r>
            <a:r>
              <a:rPr lang="ru-RU" sz="2200" kern="1200" dirty="0" err="1">
                <a:solidFill>
                  <a:srgbClr val="0000CC"/>
                </a:solidFill>
                <a:latin typeface="Arial" pitchFamily="34" charset="0"/>
              </a:rPr>
              <a:t>Наконечний</a:t>
            </a:r>
            <a:r>
              <a:rPr lang="ru-RU" sz="2200" kern="1200" dirty="0">
                <a:solidFill>
                  <a:srgbClr val="0000CC"/>
                </a:solidFill>
                <a:latin typeface="Arial" pitchFamily="34" charset="0"/>
              </a:rPr>
              <a:t> О.Г.) </a:t>
            </a:r>
            <a:r>
              <a:rPr lang="uk-UA" sz="2200" b="1" kern="1200" dirty="0">
                <a:solidFill>
                  <a:srgbClr val="0000CC"/>
                </a:solidFill>
                <a:latin typeface="Arial" pitchFamily="34" charset="0"/>
              </a:rPr>
              <a:t>буде фінансуватися у 2022 р.</a:t>
            </a:r>
          </a:p>
          <a:p>
            <a:pPr marL="0" indent="0" algn="just">
              <a:buNone/>
            </a:pPr>
            <a:endParaRPr lang="ru-RU" sz="2200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ru-RU" sz="2200" kern="1200" dirty="0">
              <a:solidFill>
                <a:srgbClr val="0000CC"/>
              </a:solidFill>
              <a:latin typeface="Arial" pitchFamily="34" charset="0"/>
            </a:endParaRPr>
          </a:p>
          <a:p>
            <a:endParaRPr lang="uk-UA" dirty="0"/>
          </a:p>
        </p:txBody>
      </p:sp>
      <p:pic>
        <p:nvPicPr>
          <p:cNvPr id="4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9472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02758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29716"/>
            <a:ext cx="5814665" cy="914400"/>
          </a:xfrm>
        </p:spPr>
        <p:txBody>
          <a:bodyPr/>
          <a:lstStyle/>
          <a:p>
            <a:r>
              <a:rPr lang="uk-UA" sz="2800" b="1" dirty="0">
                <a:solidFill>
                  <a:srgbClr val="FF0000"/>
                </a:solidFill>
              </a:rPr>
              <a:t>Публікації співробітників факультету в 2021 р.</a:t>
            </a:r>
            <a:endParaRPr lang="uk-UA" sz="2800" dirty="0"/>
          </a:p>
        </p:txBody>
      </p:sp>
      <p:pic>
        <p:nvPicPr>
          <p:cNvPr id="7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31" y="229716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\Desktop\Faculty_Science\Zvit_2019\Photo_zv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726" y="5032807"/>
            <a:ext cx="3642174" cy="18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488832" cy="399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7445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8990" y="116632"/>
            <a:ext cx="8757506" cy="1066130"/>
          </a:xfrm>
        </p:spPr>
        <p:txBody>
          <a:bodyPr/>
          <a:lstStyle/>
          <a:p>
            <a:r>
              <a:rPr lang="uk-UA" sz="2800" dirty="0">
                <a:solidFill>
                  <a:srgbClr val="FF0000"/>
                </a:solidFill>
              </a:rPr>
              <a:t>Факультет був організатором та співорганізатором 15 Міжнародних наукових конференцій (</a:t>
            </a:r>
            <a:r>
              <a:rPr lang="uk-UA" sz="2800" dirty="0" err="1">
                <a:solidFill>
                  <a:srgbClr val="FF0000"/>
                </a:solidFill>
              </a:rPr>
              <a:t>онлайн</a:t>
            </a:r>
            <a:r>
              <a:rPr lang="uk-UA" sz="28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5363" name="Picture 4" descr="pdm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461" y="980728"/>
            <a:ext cx="13081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500788" y="1196752"/>
            <a:ext cx="838244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00" lvl="2" indent="-355600" algn="just">
              <a:buFontTx/>
              <a:buChar char="•"/>
            </a:pPr>
            <a:r>
              <a:rPr lang="uk-UA" dirty="0">
                <a:solidFill>
                  <a:srgbClr val="0000CC"/>
                </a:solidFill>
              </a:rPr>
              <a:t>ХХХ</a:t>
            </a:r>
            <a:r>
              <a:rPr lang="en-US" dirty="0">
                <a:solidFill>
                  <a:srgbClr val="0000CC"/>
                </a:solidFill>
              </a:rPr>
              <a:t>V</a:t>
            </a:r>
            <a:r>
              <a:rPr lang="uk-UA" dirty="0">
                <a:solidFill>
                  <a:srgbClr val="0000CC"/>
                </a:solidFill>
              </a:rPr>
              <a:t>І </a:t>
            </a:r>
            <a:r>
              <a:rPr lang="ru-RU" dirty="0" err="1">
                <a:solidFill>
                  <a:srgbClr val="0000CC"/>
                </a:solidFill>
              </a:rPr>
              <a:t>Міжнародна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наукова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конференція</a:t>
            </a:r>
            <a:r>
              <a:rPr lang="ru-RU" dirty="0">
                <a:solidFill>
                  <a:srgbClr val="0000CC"/>
                </a:solidFill>
              </a:rPr>
              <a:t> «</a:t>
            </a:r>
            <a:r>
              <a:rPr lang="en-US" dirty="0">
                <a:solidFill>
                  <a:srgbClr val="0000CC"/>
                </a:solidFill>
              </a:rPr>
              <a:t>Problems of Decision Making under Uncertainties</a:t>
            </a:r>
            <a:r>
              <a:rPr lang="ru-RU" dirty="0">
                <a:solidFill>
                  <a:srgbClr val="0000CC"/>
                </a:solidFill>
              </a:rPr>
              <a:t>»</a:t>
            </a:r>
            <a:r>
              <a:rPr lang="uk-UA" altLang="zh-CN" dirty="0">
                <a:solidFill>
                  <a:srgbClr val="0000CC"/>
                </a:solidFill>
              </a:rPr>
              <a:t> </a:t>
            </a:r>
            <a:r>
              <a:rPr lang="en-US" altLang="zh-CN" dirty="0">
                <a:solidFill>
                  <a:srgbClr val="0000CC"/>
                </a:solidFill>
              </a:rPr>
              <a:t>(</a:t>
            </a:r>
            <a:r>
              <a:rPr lang="en-US" altLang="zh-CN" dirty="0">
                <a:solidFill>
                  <a:srgbClr val="0000CC"/>
                </a:solidFill>
                <a:ea typeface="SimSun" pitchFamily="2" charset="-122"/>
              </a:rPr>
              <a:t>PDMU-20</a:t>
            </a:r>
            <a:r>
              <a:rPr lang="uk-UA" altLang="zh-CN" dirty="0">
                <a:solidFill>
                  <a:srgbClr val="0000CC"/>
                </a:solidFill>
                <a:ea typeface="SimSun" pitchFamily="2" charset="-122"/>
              </a:rPr>
              <a:t>21</a:t>
            </a:r>
            <a:r>
              <a:rPr lang="en-US" altLang="zh-CN" dirty="0">
                <a:solidFill>
                  <a:srgbClr val="0000CC"/>
                </a:solidFill>
                <a:ea typeface="SimSun" pitchFamily="2" charset="-122"/>
              </a:rPr>
              <a:t>) </a:t>
            </a:r>
            <a:r>
              <a:rPr lang="uk-UA" altLang="zh-CN" dirty="0">
                <a:solidFill>
                  <a:srgbClr val="0000CC"/>
                </a:solidFill>
              </a:rPr>
              <a:t>(</a:t>
            </a:r>
            <a:r>
              <a:rPr lang="uk-UA" altLang="zh-CN" dirty="0" err="1">
                <a:solidFill>
                  <a:srgbClr val="0000CC"/>
                </a:solidFill>
              </a:rPr>
              <a:t>Східниця</a:t>
            </a:r>
            <a:r>
              <a:rPr lang="uk-UA" altLang="zh-CN" dirty="0">
                <a:solidFill>
                  <a:srgbClr val="0000CC"/>
                </a:solidFill>
              </a:rPr>
              <a:t>)</a:t>
            </a:r>
          </a:p>
          <a:p>
            <a:pPr marL="812800" lvl="1" indent="-355600" algn="just">
              <a:buFontTx/>
              <a:buChar char="•"/>
            </a:pPr>
            <a:r>
              <a:rPr lang="ru-RU" altLang="zh-CN" dirty="0">
                <a:solidFill>
                  <a:srgbClr val="0000CC"/>
                </a:solidFill>
              </a:rPr>
              <a:t>XIX </a:t>
            </a:r>
            <a:r>
              <a:rPr lang="ru-RU" altLang="zh-CN" dirty="0" err="1">
                <a:solidFill>
                  <a:srgbClr val="0000CC"/>
                </a:solidFill>
              </a:rPr>
              <a:t>Міжнародна</a:t>
            </a:r>
            <a:r>
              <a:rPr lang="ru-RU" altLang="zh-CN" dirty="0">
                <a:solidFill>
                  <a:srgbClr val="0000CC"/>
                </a:solidFill>
              </a:rPr>
              <a:t> </a:t>
            </a:r>
            <a:r>
              <a:rPr lang="ru-RU" altLang="zh-CN" dirty="0" err="1">
                <a:solidFill>
                  <a:srgbClr val="0000CC"/>
                </a:solidFill>
              </a:rPr>
              <a:t>науково</a:t>
            </a:r>
            <a:r>
              <a:rPr lang="ru-RU" altLang="zh-CN" dirty="0">
                <a:solidFill>
                  <a:srgbClr val="0000CC"/>
                </a:solidFill>
              </a:rPr>
              <a:t>-практична </a:t>
            </a:r>
            <a:r>
              <a:rPr lang="ru-RU" altLang="zh-CN" dirty="0" err="1">
                <a:solidFill>
                  <a:srgbClr val="0000CC"/>
                </a:solidFill>
              </a:rPr>
              <a:t>конференція</a:t>
            </a:r>
            <a:r>
              <a:rPr lang="ru-RU" altLang="zh-CN" dirty="0">
                <a:solidFill>
                  <a:srgbClr val="0000CC"/>
                </a:solidFill>
              </a:rPr>
              <a:t> "</a:t>
            </a:r>
            <a:r>
              <a:rPr lang="ru-RU" altLang="zh-CN" dirty="0" err="1">
                <a:solidFill>
                  <a:srgbClr val="0000CC"/>
                </a:solidFill>
              </a:rPr>
              <a:t>Математичне</a:t>
            </a:r>
            <a:r>
              <a:rPr lang="ru-RU" altLang="zh-CN" dirty="0">
                <a:solidFill>
                  <a:srgbClr val="0000CC"/>
                </a:solidFill>
              </a:rPr>
              <a:t> та </a:t>
            </a:r>
            <a:r>
              <a:rPr lang="ru-RU" altLang="zh-CN" dirty="0" err="1">
                <a:solidFill>
                  <a:srgbClr val="0000CC"/>
                </a:solidFill>
              </a:rPr>
              <a:t>програмне</a:t>
            </a:r>
            <a:r>
              <a:rPr lang="ru-RU" altLang="zh-CN" dirty="0">
                <a:solidFill>
                  <a:srgbClr val="0000CC"/>
                </a:solidFill>
              </a:rPr>
              <a:t> </a:t>
            </a:r>
            <a:r>
              <a:rPr lang="ru-RU" altLang="zh-CN" dirty="0" err="1">
                <a:solidFill>
                  <a:srgbClr val="0000CC"/>
                </a:solidFill>
              </a:rPr>
              <a:t>забезпечення</a:t>
            </a:r>
            <a:r>
              <a:rPr lang="ru-RU" altLang="zh-CN" dirty="0">
                <a:solidFill>
                  <a:srgbClr val="0000CC"/>
                </a:solidFill>
              </a:rPr>
              <a:t> </a:t>
            </a:r>
            <a:r>
              <a:rPr lang="ru-RU" altLang="zh-CN" dirty="0" err="1">
                <a:solidFill>
                  <a:srgbClr val="0000CC"/>
                </a:solidFill>
              </a:rPr>
              <a:t>інтелектуальних</a:t>
            </a:r>
            <a:r>
              <a:rPr lang="ru-RU" altLang="zh-CN" dirty="0">
                <a:solidFill>
                  <a:srgbClr val="0000CC"/>
                </a:solidFill>
              </a:rPr>
              <a:t> систем" (MPZIS-2021). (МОН) </a:t>
            </a:r>
          </a:p>
          <a:p>
            <a:pPr marL="355600" indent="-355600" algn="just">
              <a:buFontTx/>
              <a:buChar char="•"/>
            </a:pPr>
            <a:r>
              <a:rPr lang="en-US" dirty="0">
                <a:solidFill>
                  <a:srgbClr val="0000CC"/>
                </a:solidFill>
              </a:rPr>
              <a:t>International Scientific Conference MATHEMATICAL MODELING, OPTIMIZATION AND INFORMATION TECHNOLOGIES PROGRAM 7th edition </a:t>
            </a:r>
            <a:r>
              <a:rPr lang="uk-UA" dirty="0">
                <a:solidFill>
                  <a:srgbClr val="0000CC"/>
                </a:solidFill>
              </a:rPr>
              <a:t>(</a:t>
            </a:r>
            <a:r>
              <a:rPr lang="vi-VN" dirty="0">
                <a:solidFill>
                  <a:srgbClr val="0000CC"/>
                </a:solidFill>
              </a:rPr>
              <a:t>Chişinău – </a:t>
            </a:r>
            <a:r>
              <a:rPr lang="uk-UA" dirty="0">
                <a:solidFill>
                  <a:srgbClr val="0000CC"/>
                </a:solidFill>
              </a:rPr>
              <a:t>Київ –</a:t>
            </a:r>
            <a:r>
              <a:rPr lang="vi-VN" dirty="0">
                <a:solidFill>
                  <a:srgbClr val="0000CC"/>
                </a:solidFill>
              </a:rPr>
              <a:t>Batumi</a:t>
            </a:r>
            <a:r>
              <a:rPr lang="uk-UA" dirty="0">
                <a:solidFill>
                  <a:srgbClr val="0000CC"/>
                </a:solidFill>
              </a:rPr>
              <a:t>)</a:t>
            </a:r>
          </a:p>
          <a:p>
            <a:pPr marL="355600" indent="-355600" algn="just">
              <a:buFontTx/>
              <a:buChar char="•"/>
            </a:pPr>
            <a:r>
              <a:rPr lang="uk-UA" dirty="0">
                <a:solidFill>
                  <a:srgbClr val="0000CC"/>
                </a:solidFill>
              </a:rPr>
              <a:t>17-та </a:t>
            </a:r>
            <a:r>
              <a:rPr lang="ru-RU" dirty="0" err="1">
                <a:solidFill>
                  <a:srgbClr val="0000CC"/>
                </a:solidFill>
              </a:rPr>
              <a:t>Міжнародна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наукова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конференція</a:t>
            </a:r>
            <a:r>
              <a:rPr lang="ru-RU" dirty="0">
                <a:solidFill>
                  <a:srgbClr val="0000CC"/>
                </a:solidFill>
              </a:rPr>
              <a:t> з </a:t>
            </a:r>
            <a:r>
              <a:rPr lang="ru-RU" dirty="0" err="1">
                <a:solidFill>
                  <a:srgbClr val="0000CC"/>
                </a:solidFill>
              </a:rPr>
              <a:t>використання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інформаційно-комунікаційних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технологій</a:t>
            </a:r>
            <a:r>
              <a:rPr lang="ru-RU" dirty="0">
                <a:solidFill>
                  <a:srgbClr val="0000CC"/>
                </a:solidFill>
              </a:rPr>
              <a:t> в </a:t>
            </a:r>
            <a:r>
              <a:rPr lang="ru-RU" dirty="0" err="1">
                <a:solidFill>
                  <a:srgbClr val="0000CC"/>
                </a:solidFill>
              </a:rPr>
              <a:t>освіті</a:t>
            </a:r>
            <a:r>
              <a:rPr lang="ru-RU" dirty="0">
                <a:solidFill>
                  <a:srgbClr val="0000CC"/>
                </a:solidFill>
              </a:rPr>
              <a:t>, </a:t>
            </a:r>
            <a:r>
              <a:rPr lang="ru-RU" dirty="0" err="1">
                <a:solidFill>
                  <a:srgbClr val="0000CC"/>
                </a:solidFill>
              </a:rPr>
              <a:t>наукових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дослідженнях</a:t>
            </a:r>
            <a:r>
              <a:rPr lang="ru-RU" dirty="0">
                <a:solidFill>
                  <a:srgbClr val="0000CC"/>
                </a:solidFill>
              </a:rPr>
              <a:t> і </a:t>
            </a:r>
            <a:r>
              <a:rPr lang="ru-RU" dirty="0" err="1">
                <a:solidFill>
                  <a:srgbClr val="0000CC"/>
                </a:solidFill>
              </a:rPr>
              <a:t>промисловості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en-US" dirty="0">
                <a:solidFill>
                  <a:srgbClr val="0000CC"/>
                </a:solidFill>
              </a:rPr>
              <a:t>ICTERI 202</a:t>
            </a:r>
            <a:r>
              <a:rPr lang="uk-UA" dirty="0">
                <a:solidFill>
                  <a:srgbClr val="0000CC"/>
                </a:solidFill>
              </a:rPr>
              <a:t>1 </a:t>
            </a:r>
          </a:p>
          <a:p>
            <a:pPr marL="355600" indent="-355600" algn="just">
              <a:buFontTx/>
              <a:buChar char="•"/>
            </a:pPr>
            <a:r>
              <a:rPr lang="en-US" dirty="0">
                <a:solidFill>
                  <a:srgbClr val="0000CC"/>
                </a:solidFill>
              </a:rPr>
              <a:t>VIII International conference Information technology and implementation (IT&amp;I</a:t>
            </a:r>
            <a:r>
              <a:rPr lang="uk-UA" dirty="0">
                <a:solidFill>
                  <a:srgbClr val="0000CC"/>
                </a:solidFill>
              </a:rPr>
              <a:t>-2021</a:t>
            </a:r>
            <a:r>
              <a:rPr lang="en-US" dirty="0">
                <a:solidFill>
                  <a:srgbClr val="0000CC"/>
                </a:solidFill>
              </a:rPr>
              <a:t>) </a:t>
            </a:r>
            <a:endParaRPr lang="uk-UA" dirty="0">
              <a:solidFill>
                <a:srgbClr val="0000CC"/>
              </a:solidFill>
            </a:endParaRPr>
          </a:p>
          <a:p>
            <a:pPr marL="355600" indent="-355600" algn="just">
              <a:buFontTx/>
              <a:buChar char="•"/>
            </a:pPr>
            <a:r>
              <a:rPr lang="en-US" dirty="0">
                <a:solidFill>
                  <a:srgbClr val="0000CC"/>
                </a:solidFill>
              </a:rPr>
              <a:t>16th Iberian Conference on Information Systems and Technologies (CISTI'2021) - 3rd Workshop on Artificial Intelligence and Management (WAIM2021) </a:t>
            </a:r>
            <a:r>
              <a:rPr lang="uk-UA" dirty="0">
                <a:solidFill>
                  <a:srgbClr val="0000CC"/>
                </a:solidFill>
              </a:rPr>
              <a:t> (</a:t>
            </a:r>
            <a:r>
              <a:rPr lang="en-US" dirty="0">
                <a:solidFill>
                  <a:srgbClr val="0000CC"/>
                </a:solidFill>
              </a:rPr>
              <a:t>Chaves, Portugal</a:t>
            </a:r>
            <a:r>
              <a:rPr lang="uk-UA" dirty="0">
                <a:solidFill>
                  <a:srgbClr val="0000CC"/>
                </a:solidFill>
              </a:rPr>
              <a:t>)</a:t>
            </a:r>
          </a:p>
          <a:p>
            <a:pPr marL="355600" indent="-355600" algn="just">
              <a:buFontTx/>
              <a:buChar char="•"/>
            </a:pPr>
            <a:r>
              <a:rPr lang="ru-RU" dirty="0">
                <a:solidFill>
                  <a:srgbClr val="0000CC"/>
                </a:solidFill>
              </a:rPr>
              <a:t>XVI </a:t>
            </a:r>
            <a:r>
              <a:rPr lang="ru-RU" dirty="0" err="1">
                <a:solidFill>
                  <a:srgbClr val="0000CC"/>
                </a:solidFill>
              </a:rPr>
              <a:t>Міжнародна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наукова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конференція</a:t>
            </a:r>
            <a:r>
              <a:rPr lang="ru-RU" dirty="0">
                <a:solidFill>
                  <a:srgbClr val="0000CC"/>
                </a:solidFill>
              </a:rPr>
              <a:t> «</a:t>
            </a:r>
            <a:r>
              <a:rPr lang="ru-RU" dirty="0" err="1">
                <a:solidFill>
                  <a:srgbClr val="0000CC"/>
                </a:solidFill>
              </a:rPr>
              <a:t>Інтелектуальні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системи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прийняття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рішень</a:t>
            </a:r>
            <a:r>
              <a:rPr lang="ru-RU" dirty="0">
                <a:solidFill>
                  <a:srgbClr val="0000CC"/>
                </a:solidFill>
              </a:rPr>
              <a:t> та </a:t>
            </a:r>
            <a:r>
              <a:rPr lang="ru-RU" dirty="0" err="1">
                <a:solidFill>
                  <a:srgbClr val="0000CC"/>
                </a:solidFill>
              </a:rPr>
              <a:t>проблеми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обчислювального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err="1">
                <a:solidFill>
                  <a:srgbClr val="0000CC"/>
                </a:solidFill>
              </a:rPr>
              <a:t>інтелекту</a:t>
            </a:r>
            <a:r>
              <a:rPr lang="ru-RU" dirty="0">
                <a:solidFill>
                  <a:srgbClr val="0000CC"/>
                </a:solidFill>
              </a:rPr>
              <a:t> (ІSDMCІ’2021)». </a:t>
            </a:r>
          </a:p>
        </p:txBody>
      </p:sp>
    </p:spTree>
  </p:cSld>
  <p:clrMapOvr>
    <a:masterClrMapping/>
  </p:clrMapOvr>
  <p:transition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8032"/>
            <a:ext cx="6822777" cy="648072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Наукова робота студентів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7968360" cy="525658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Участь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студентів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у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наукових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,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науково-практичних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конференціях</a:t>
            </a:r>
            <a:r>
              <a:rPr lang="ru-RU" sz="2000" b="1" kern="1200" dirty="0">
                <a:solidFill>
                  <a:srgbClr val="0000CC"/>
                </a:solidFill>
                <a:latin typeface="Arial" pitchFamily="34" charset="0"/>
              </a:rPr>
              <a:t> – 26 </a:t>
            </a:r>
            <a:r>
              <a:rPr lang="ru-RU" sz="2000" b="1" kern="1200" dirty="0" err="1">
                <a:solidFill>
                  <a:srgbClr val="0000CC"/>
                </a:solidFill>
                <a:latin typeface="Arial" pitchFamily="34" charset="0"/>
              </a:rPr>
              <a:t>осіб</a:t>
            </a:r>
            <a:r>
              <a:rPr lang="ru-RU" sz="2000" b="1" kern="1200" dirty="0">
                <a:solidFill>
                  <a:srgbClr val="0000CC"/>
                </a:solidFill>
                <a:latin typeface="Arial" pitchFamily="34" charset="0"/>
              </a:rPr>
              <a:t>, </a:t>
            </a:r>
            <a:r>
              <a:rPr lang="ru-RU" sz="2000" b="1" kern="1200" dirty="0" err="1">
                <a:solidFill>
                  <a:srgbClr val="0000CC"/>
                </a:solidFill>
                <a:latin typeface="Arial" pitchFamily="34" charset="0"/>
              </a:rPr>
              <a:t>зокрема</a:t>
            </a:r>
            <a:r>
              <a:rPr lang="ru-RU" sz="2000" b="1" kern="1200" dirty="0">
                <a:solidFill>
                  <a:srgbClr val="0000CC"/>
                </a:solidFill>
                <a:latin typeface="Arial" pitchFamily="34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XIХ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Міжнародна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науково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-практична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конференція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«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Шевченківська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весна - 2021. Математика, статистика та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механіка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,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прикладна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математика та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комп’ютерні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науки»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Міжнародна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науково-технічна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конференція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«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Сучасні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напрями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розвитку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інформаційно-комунікаційних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технологій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та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засобів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управління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» </a:t>
            </a:r>
            <a:r>
              <a:rPr lang="en-US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endParaRPr lang="uk-UA" sz="2000" kern="1200" dirty="0">
              <a:solidFill>
                <a:srgbClr val="0000CC"/>
              </a:solidFill>
              <a:latin typeface="Arial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kern="1200" dirty="0">
                <a:solidFill>
                  <a:srgbClr val="0000CC"/>
                </a:solidFill>
                <a:latin typeface="Arial" pitchFamily="34" charset="0"/>
              </a:rPr>
              <a:t>V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ІІІ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Всеукраїнська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науково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-практична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конференція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студентів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,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аспірантів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та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молодих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вчених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«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Об’єднані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наукою: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перспективи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міждисциплінарних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досліджень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»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ХХХVI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Міжнародна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конференція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«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Проблеми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прийняття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рішень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в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умовах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000" kern="1200" dirty="0" err="1">
                <a:solidFill>
                  <a:srgbClr val="0000CC"/>
                </a:solidFill>
                <a:latin typeface="Arial" pitchFamily="34" charset="0"/>
              </a:rPr>
              <a:t>невизначеності</a:t>
            </a:r>
            <a:r>
              <a:rPr lang="ru-RU" sz="2000" kern="1200" dirty="0">
                <a:solidFill>
                  <a:srgbClr val="0000CC"/>
                </a:solidFill>
                <a:latin typeface="Arial" pitchFamily="34" charset="0"/>
              </a:rPr>
              <a:t>» (PDMU-2021)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2000" kern="1200" dirty="0">
                <a:solidFill>
                  <a:srgbClr val="0000CC"/>
                </a:solidFill>
                <a:latin typeface="Arial" pitchFamily="34" charset="0"/>
              </a:rPr>
              <a:t>II International Scientific Symposium INTELLIGENT SOLUTIONS </a:t>
            </a:r>
            <a:endParaRPr lang="uk-UA" sz="2000" kern="1200" dirty="0">
              <a:solidFill>
                <a:srgbClr val="0000CC"/>
              </a:solidFill>
              <a:latin typeface="Arial" pitchFamily="34" charset="0"/>
            </a:endParaRPr>
          </a:p>
        </p:txBody>
      </p:sp>
      <p:pic>
        <p:nvPicPr>
          <p:cNvPr id="4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" y="12008"/>
            <a:ext cx="827903" cy="92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6199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5958681" cy="720080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Аспірантура 2021 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250" y="1268760"/>
            <a:ext cx="8742238" cy="4680520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</a:pP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Факультет здійснює підготовку докторів філософії за 4 акредитованими ОНП.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На сьогоднішній день в аспірантурі навчаються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uk-UA" sz="2200" b="1" kern="1200" dirty="0">
                <a:solidFill>
                  <a:srgbClr val="0000CC"/>
                </a:solidFill>
                <a:latin typeface="Arial" pitchFamily="34" charset="0"/>
              </a:rPr>
              <a:t>33</a:t>
            </a: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 осіб, з них </a:t>
            </a:r>
            <a:r>
              <a:rPr lang="uk-UA" sz="2200" b="1" kern="1200" dirty="0">
                <a:solidFill>
                  <a:srgbClr val="0000CC"/>
                </a:solidFill>
                <a:latin typeface="Arial" pitchFamily="34" charset="0"/>
              </a:rPr>
              <a:t>13</a:t>
            </a: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 на контрактній основі.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У 2021 р. до аспірантури зараховано 8 осіб,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з них </a:t>
            </a:r>
            <a:r>
              <a:rPr lang="uk-UA" sz="2200" b="1" kern="1200" dirty="0">
                <a:solidFill>
                  <a:srgbClr val="0000CC"/>
                </a:solidFill>
                <a:latin typeface="Arial" pitchFamily="34" charset="0"/>
              </a:rPr>
              <a:t>3</a:t>
            </a: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 на контрактній основі.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Захисти:</a:t>
            </a:r>
          </a:p>
          <a:p>
            <a:pPr algn="just">
              <a:spcAft>
                <a:spcPts val="600"/>
              </a:spcAft>
            </a:pPr>
            <a:r>
              <a:rPr lang="uk-UA" sz="2200" b="1" kern="1200" dirty="0">
                <a:solidFill>
                  <a:srgbClr val="0000CC"/>
                </a:solidFill>
                <a:latin typeface="Arial" pitchFamily="34" charset="0"/>
              </a:rPr>
              <a:t>2</a:t>
            </a: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 докторські дисертації (</a:t>
            </a:r>
            <a:r>
              <a:rPr lang="uk-UA" sz="2200" kern="1200" dirty="0" err="1">
                <a:solidFill>
                  <a:srgbClr val="0000CC"/>
                </a:solidFill>
                <a:latin typeface="Arial" pitchFamily="34" charset="0"/>
              </a:rPr>
              <a:t>Черній</a:t>
            </a: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 Д.І., </a:t>
            </a:r>
            <a:r>
              <a:rPr lang="uk-UA" sz="2200" kern="1200" dirty="0" err="1">
                <a:solidFill>
                  <a:srgbClr val="0000CC"/>
                </a:solidFill>
                <a:latin typeface="Arial" pitchFamily="34" charset="0"/>
              </a:rPr>
              <a:t>Шатирко</a:t>
            </a: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 А.В.), </a:t>
            </a:r>
          </a:p>
          <a:p>
            <a:pPr algn="just">
              <a:spcAft>
                <a:spcPts val="600"/>
              </a:spcAft>
            </a:pPr>
            <a:r>
              <a:rPr lang="uk-UA" sz="2200" b="1" kern="1200" dirty="0">
                <a:solidFill>
                  <a:srgbClr val="0000CC"/>
                </a:solidFill>
                <a:latin typeface="Arial" pitchFamily="34" charset="0"/>
              </a:rPr>
              <a:t>3</a:t>
            </a: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 кандидатські дисертації (</a:t>
            </a:r>
            <a:r>
              <a:rPr lang="uk-UA" sz="2200" kern="1200" dirty="0" err="1">
                <a:solidFill>
                  <a:srgbClr val="0000CC"/>
                </a:solidFill>
                <a:latin typeface="Arial" pitchFamily="34" charset="0"/>
              </a:rPr>
              <a:t>Насіров</a:t>
            </a: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 Е., </a:t>
            </a:r>
            <a:r>
              <a:rPr lang="uk-UA" sz="2200" kern="1200" dirty="0" err="1">
                <a:solidFill>
                  <a:srgbClr val="0000CC"/>
                </a:solidFill>
                <a:latin typeface="Arial" pitchFamily="34" charset="0"/>
              </a:rPr>
              <a:t>Федорус</a:t>
            </a: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 О., Кондратюк С.)</a:t>
            </a:r>
          </a:p>
          <a:p>
            <a:pPr algn="just">
              <a:spcAft>
                <a:spcPts val="600"/>
              </a:spcAft>
            </a:pPr>
            <a:r>
              <a:rPr lang="uk-UA" sz="2200" b="1" kern="1200" dirty="0">
                <a:solidFill>
                  <a:srgbClr val="0000CC"/>
                </a:solidFill>
                <a:latin typeface="Arial" pitchFamily="34" charset="0"/>
              </a:rPr>
              <a:t>6</a:t>
            </a: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 дисертацій докторів філософії (Тимошенко А., </a:t>
            </a:r>
            <a:r>
              <a:rPr lang="uk-UA" sz="2200" kern="1200" dirty="0" err="1">
                <a:solidFill>
                  <a:srgbClr val="0000CC"/>
                </a:solidFill>
                <a:latin typeface="Arial" pitchFamily="34" charset="0"/>
              </a:rPr>
              <a:t>Красовська</a:t>
            </a: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 К., </a:t>
            </a:r>
            <a:r>
              <a:rPr lang="uk-UA" sz="2200" kern="1200" dirty="0" err="1">
                <a:solidFill>
                  <a:srgbClr val="0000CC"/>
                </a:solidFill>
                <a:latin typeface="Arial" pitchFamily="34" charset="0"/>
              </a:rPr>
              <a:t>Яйлимова</a:t>
            </a:r>
            <a:r>
              <a:rPr lang="uk-UA" sz="2200" kern="1200" dirty="0">
                <a:solidFill>
                  <a:srgbClr val="0000CC"/>
                </a:solidFill>
                <a:latin typeface="Arial" pitchFamily="34" charset="0"/>
              </a:rPr>
              <a:t> Г., Ларін В., Верьовкін Г., Терещенко Я.)</a:t>
            </a:r>
          </a:p>
          <a:p>
            <a:pPr marL="0" indent="0" algn="just">
              <a:spcAft>
                <a:spcPts val="600"/>
              </a:spcAft>
              <a:buNone/>
            </a:pPr>
            <a:endParaRPr lang="uk-UA" sz="2400" b="1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 algn="just">
              <a:buNone/>
            </a:pPr>
            <a:endParaRPr lang="uk-UA" sz="2400" b="1" kern="1200" dirty="0">
              <a:solidFill>
                <a:srgbClr val="0000CC"/>
              </a:solidFill>
              <a:latin typeface="Arial" pitchFamily="34" charset="0"/>
            </a:endParaRPr>
          </a:p>
        </p:txBody>
      </p:sp>
      <p:pic>
        <p:nvPicPr>
          <p:cNvPr id="4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46038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5"/>
            <a:ext cx="2339752" cy="227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1957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8143932" cy="914400"/>
          </a:xfrm>
        </p:spPr>
        <p:txBody>
          <a:bodyPr/>
          <a:lstStyle/>
          <a:p>
            <a:pPr algn="ctr" rtl="1"/>
            <a:r>
              <a:rPr lang="uk-UA" sz="2400" b="1" dirty="0">
                <a:solidFill>
                  <a:srgbClr val="FF0000"/>
                </a:solidFill>
              </a:rPr>
              <a:t>Наукова періодика факультету :</a:t>
            </a:r>
            <a:br>
              <a:rPr lang="uk-UA" sz="2400" b="1" dirty="0">
                <a:solidFill>
                  <a:srgbClr val="FF0000"/>
                </a:solidFill>
              </a:rPr>
            </a:br>
            <a:r>
              <a:rPr lang="uk-UA" sz="2400" b="1" dirty="0">
                <a:solidFill>
                  <a:srgbClr val="FF0000"/>
                </a:solidFill>
              </a:rPr>
              <a:t>2 фахових наукових журнали </a:t>
            </a:r>
          </a:p>
        </p:txBody>
      </p:sp>
      <p:pic>
        <p:nvPicPr>
          <p:cNvPr id="13315" name="Picture 3" descr="opm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1501" y="1590662"/>
            <a:ext cx="2159000" cy="337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6" name="Picture 4" descr="ВЕСНИК_Fiz_m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1495251"/>
            <a:ext cx="232727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79512" y="4965687"/>
            <a:ext cx="87129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uk-UA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Обидва журнали увійшли до реєстру фахових видань МОН (категорія Б). Наразі ведеться робота з виконання умов, необхідних для індексації журналів у міжнародних наукометричних базах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6" name="Picture 4" descr="fcy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229610"/>
            <a:ext cx="93080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382867"/>
      </p:ext>
    </p:extLst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894785" cy="648072"/>
          </a:xfrm>
        </p:spPr>
        <p:txBody>
          <a:bodyPr/>
          <a:lstStyle/>
          <a:p>
            <a:pPr algn="ctr"/>
            <a:r>
              <a:rPr lang="uk-UA" b="1" kern="1200" dirty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Міжнародна діяльність у 2021 р.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7056785" cy="4896544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uk-UA" b="1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uk-UA" b="1" kern="1200" dirty="0">
                <a:solidFill>
                  <a:srgbClr val="0000CC"/>
                </a:solidFill>
                <a:latin typeface="Arial" pitchFamily="34" charset="0"/>
              </a:rPr>
              <a:t>Угоди</a:t>
            </a:r>
          </a:p>
          <a:p>
            <a:pPr marL="0" indent="0">
              <a:spcBef>
                <a:spcPct val="0"/>
              </a:spcBef>
              <a:buNone/>
            </a:pPr>
            <a:endParaRPr lang="uk-UA" b="1" kern="1200" dirty="0">
              <a:solidFill>
                <a:srgbClr val="0000CC"/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uk-UA" sz="2000" b="1" kern="1200" dirty="0">
                <a:solidFill>
                  <a:srgbClr val="0000CC"/>
                </a:solidFill>
                <a:latin typeface="Arial" pitchFamily="34" charset="0"/>
              </a:rPr>
              <a:t>Угода</a:t>
            </a:r>
            <a:r>
              <a:rPr lang="uk-UA" sz="2000" kern="1200" dirty="0">
                <a:solidFill>
                  <a:srgbClr val="0000CC"/>
                </a:solidFill>
                <a:latin typeface="Arial" pitchFamily="34" charset="0"/>
              </a:rPr>
              <a:t> про реалізацію Програми подвійного диплому </a:t>
            </a:r>
            <a:r>
              <a:rPr lang="en-US" sz="2000" b="1" kern="1200" dirty="0" err="1">
                <a:solidFill>
                  <a:srgbClr val="0000CC"/>
                </a:solidFill>
                <a:latin typeface="Arial" pitchFamily="34" charset="0"/>
              </a:rPr>
              <a:t>InterMaths</a:t>
            </a:r>
            <a:r>
              <a:rPr lang="uk-UA" sz="2000" kern="1200" dirty="0">
                <a:solidFill>
                  <a:srgbClr val="0000CC"/>
                </a:solidFill>
                <a:latin typeface="Arial" pitchFamily="34" charset="0"/>
              </a:rPr>
              <a:t> з Університетом </a:t>
            </a:r>
            <a:r>
              <a:rPr lang="uk-UA" sz="2000" kern="1200" dirty="0" err="1">
                <a:solidFill>
                  <a:srgbClr val="0000CC"/>
                </a:solidFill>
                <a:latin typeface="Arial" pitchFamily="34" charset="0"/>
              </a:rPr>
              <a:t>Л’Аквіли</a:t>
            </a:r>
            <a:r>
              <a:rPr lang="uk-UA" sz="2000" kern="1200" dirty="0">
                <a:solidFill>
                  <a:srgbClr val="0000CC"/>
                </a:solidFill>
                <a:latin typeface="Arial" pitchFamily="34" charset="0"/>
              </a:rPr>
              <a:t> (Італія) на 2021 р.</a:t>
            </a:r>
          </a:p>
          <a:p>
            <a:pPr algn="just">
              <a:spcBef>
                <a:spcPct val="0"/>
              </a:spcBef>
              <a:buFont typeface="Arial" pitchFamily="34" charset="0"/>
              <a:buChar char="•"/>
            </a:pPr>
            <a:endParaRPr lang="uk-UA" sz="2000" kern="1200" dirty="0">
              <a:solidFill>
                <a:srgbClr val="0000CC"/>
              </a:solidFill>
              <a:latin typeface="Arial" pitchFamily="34" charset="0"/>
            </a:endParaRPr>
          </a:p>
          <a:p>
            <a:pPr lvl="0" algn="just">
              <a:spcBef>
                <a:spcPct val="0"/>
              </a:spcBef>
              <a:buFont typeface="Arial" pitchFamily="34" charset="0"/>
              <a:buChar char="•"/>
            </a:pPr>
            <a:r>
              <a:rPr lang="uk-UA" sz="2000" b="1" kern="1200" dirty="0">
                <a:solidFill>
                  <a:srgbClr val="0000CC"/>
                </a:solidFill>
                <a:latin typeface="Arial" pitchFamily="34" charset="0"/>
              </a:rPr>
              <a:t>Довгострокова угода про співпрацю </a:t>
            </a:r>
            <a:r>
              <a:rPr lang="uk-UA" sz="2000" kern="1200" dirty="0">
                <a:solidFill>
                  <a:srgbClr val="0000CC"/>
                </a:solidFill>
                <a:latin typeface="Arial" pitchFamily="34" charset="0"/>
              </a:rPr>
              <a:t>між Київським національним університетом імені Тараса Шевченка, факультетом комп’ютерних наук та кібернетики (м. Київ, Україна) та </a:t>
            </a:r>
            <a:r>
              <a:rPr lang="uk-UA" sz="2000" b="1" kern="1200" dirty="0">
                <a:solidFill>
                  <a:srgbClr val="0000CC"/>
                </a:solidFill>
                <a:latin typeface="Arial" pitchFamily="34" charset="0"/>
              </a:rPr>
              <a:t>Технологічним університетом (м. Брно, Чеська республіка</a:t>
            </a:r>
            <a:r>
              <a:rPr lang="uk-UA" sz="2000" kern="1200" dirty="0">
                <a:solidFill>
                  <a:srgbClr val="0000CC"/>
                </a:solidFill>
                <a:latin typeface="Arial" pitchFamily="34" charset="0"/>
              </a:rPr>
              <a:t>). Відповідальний професор </a:t>
            </a:r>
            <a:r>
              <a:rPr lang="uk-UA" sz="2000" kern="1200" dirty="0" err="1">
                <a:solidFill>
                  <a:srgbClr val="0000CC"/>
                </a:solidFill>
                <a:latin typeface="Arial" pitchFamily="34" charset="0"/>
              </a:rPr>
              <a:t>Хусаінов</a:t>
            </a:r>
            <a:r>
              <a:rPr lang="uk-UA" sz="2000" kern="1200" dirty="0">
                <a:solidFill>
                  <a:srgbClr val="0000CC"/>
                </a:solidFill>
                <a:latin typeface="Arial" pitchFamily="34" charset="0"/>
              </a:rPr>
              <a:t> Д.Я. Обмін досвідом, наукові дослідження та вивчення навчальних програм.</a:t>
            </a:r>
          </a:p>
          <a:p>
            <a:pPr marL="0" indent="0" algn="just">
              <a:spcBef>
                <a:spcPct val="0"/>
              </a:spcBef>
              <a:buNone/>
            </a:pPr>
            <a:endParaRPr lang="uk-UA" sz="1800" b="1" kern="1200" dirty="0">
              <a:solidFill>
                <a:srgbClr val="0000CC"/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uk-UA" sz="1600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>
              <a:buNone/>
            </a:pPr>
            <a:br>
              <a:rPr lang="uk-UA" dirty="0"/>
            </a:br>
            <a:endParaRPr lang="uk-UA" b="1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uk-UA" b="1" kern="1200" dirty="0">
              <a:solidFill>
                <a:srgbClr val="0000CC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 descr="Результат пошуку зображень за запитом &quot;logo University of Aquila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48" y="1052736"/>
            <a:ext cx="1714500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9670"/>
            <a:ext cx="1908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fcy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188640"/>
            <a:ext cx="93080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147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23" name="Group 6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79811123"/>
              </p:ext>
            </p:extLst>
          </p:nvPr>
        </p:nvGraphicFramePr>
        <p:xfrm>
          <a:off x="357188" y="1484784"/>
          <a:ext cx="8496300" cy="3153892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5829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ОКР</a:t>
                      </a: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Денна форма навчання</a:t>
                      </a: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Заочна форма навчання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</a:rPr>
                        <a:t>за державним</a:t>
                      </a: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</a:rPr>
                        <a:t>замовленням</a:t>
                      </a: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за контрактом</a:t>
                      </a: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</a:rPr>
                        <a:t>за державним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Arial" charset="0"/>
                        </a:rPr>
                        <a:t>замовленням</a:t>
                      </a: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за контрактом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Бакалаври</a:t>
                      </a:r>
                      <a:endParaRPr kumimoji="0" lang="uk-UA" sz="18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85</a:t>
                      </a:r>
                      <a:endParaRPr kumimoji="0" lang="uk-UA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250</a:t>
                      </a:r>
                      <a:endParaRPr kumimoji="0" lang="uk-UA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uk-UA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Магістри</a:t>
                      </a: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</a:t>
                      </a:r>
                      <a:endParaRPr kumimoji="0" lang="uk-UA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uk-UA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uk-UA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</a:t>
                      </a:r>
                      <a:endParaRPr kumimoji="0" lang="uk-UA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Всього</a:t>
                      </a:r>
                      <a:endParaRPr kumimoji="0" 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1186</a:t>
                      </a:r>
                      <a:endParaRPr kumimoji="0" lang="uk-UA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259</a:t>
                      </a:r>
                      <a:endParaRPr kumimoji="0" lang="uk-UA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uk-UA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31" name="Rectangle 63"/>
          <p:cNvSpPr>
            <a:spLocks noChangeArrowheads="1"/>
          </p:cNvSpPr>
          <p:nvPr/>
        </p:nvSpPr>
        <p:spPr bwMode="auto">
          <a:xfrm>
            <a:off x="428625" y="175052"/>
            <a:ext cx="8424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2400" b="1" i="1" dirty="0">
                <a:solidFill>
                  <a:srgbClr val="FF5050"/>
                </a:solidFill>
              </a:rPr>
              <a:t>Станом на 23.</a:t>
            </a:r>
            <a:r>
              <a:rPr lang="en-US" altLang="ru-RU" sz="2400" b="1" i="1" dirty="0">
                <a:solidFill>
                  <a:srgbClr val="FF5050"/>
                </a:solidFill>
              </a:rPr>
              <a:t>12</a:t>
            </a:r>
            <a:r>
              <a:rPr lang="ru-RU" altLang="ru-RU" sz="2400" b="1" i="1" dirty="0">
                <a:solidFill>
                  <a:srgbClr val="FF5050"/>
                </a:solidFill>
              </a:rPr>
              <a:t>.202</a:t>
            </a:r>
            <a:r>
              <a:rPr lang="en-US" altLang="ru-RU" sz="2400" b="1" i="1" dirty="0">
                <a:solidFill>
                  <a:srgbClr val="FF5050"/>
                </a:solidFill>
              </a:rPr>
              <a:t>2</a:t>
            </a:r>
            <a:r>
              <a:rPr lang="ru-RU" altLang="ru-RU" sz="2400" b="1" i="1" dirty="0">
                <a:solidFill>
                  <a:srgbClr val="FF5050"/>
                </a:solidFill>
              </a:rPr>
              <a:t> на </a:t>
            </a:r>
            <a:r>
              <a:rPr lang="ru-RU" altLang="ru-RU" sz="2400" b="1" i="1" dirty="0" err="1">
                <a:solidFill>
                  <a:srgbClr val="FF5050"/>
                </a:solidFill>
              </a:rPr>
              <a:t>факультеті</a:t>
            </a:r>
            <a:r>
              <a:rPr lang="ru-RU" altLang="ru-RU" sz="2400" b="1" i="1" dirty="0">
                <a:solidFill>
                  <a:srgbClr val="FF5050"/>
                </a:solidFill>
              </a:rPr>
              <a:t> комп</a:t>
            </a:r>
            <a:r>
              <a:rPr lang="en-US" altLang="ru-RU" sz="2400" b="1" i="1" dirty="0">
                <a:solidFill>
                  <a:srgbClr val="FF5050"/>
                </a:solidFill>
              </a:rPr>
              <a:t>’</a:t>
            </a:r>
            <a:r>
              <a:rPr lang="uk-UA" altLang="ru-RU" sz="2400" b="1" i="1" dirty="0" err="1">
                <a:solidFill>
                  <a:srgbClr val="FF5050"/>
                </a:solidFill>
              </a:rPr>
              <a:t>терних</a:t>
            </a:r>
            <a:r>
              <a:rPr lang="uk-UA" altLang="ru-RU" sz="2400" b="1" i="1" dirty="0">
                <a:solidFill>
                  <a:srgbClr val="FF5050"/>
                </a:solidFill>
              </a:rPr>
              <a:t> наук та</a:t>
            </a:r>
            <a:r>
              <a:rPr lang="ru-RU" altLang="ru-RU" sz="2400" b="1" i="1" dirty="0">
                <a:solidFill>
                  <a:srgbClr val="FF5050"/>
                </a:solidFill>
              </a:rPr>
              <a:t> </a:t>
            </a:r>
            <a:r>
              <a:rPr lang="ru-RU" altLang="ru-RU" sz="2400" b="1" i="1" dirty="0" err="1">
                <a:solidFill>
                  <a:srgbClr val="FF5050"/>
                </a:solidFill>
              </a:rPr>
              <a:t>кібернетики</a:t>
            </a:r>
            <a:r>
              <a:rPr lang="ru-RU" altLang="ru-RU" sz="2400" b="1" i="1" dirty="0">
                <a:solidFill>
                  <a:srgbClr val="FF5050"/>
                </a:solidFill>
              </a:rPr>
              <a:t> </a:t>
            </a:r>
            <a:r>
              <a:rPr lang="ru-RU" altLang="ru-RU" sz="2400" b="1" i="1" dirty="0" err="1">
                <a:solidFill>
                  <a:srgbClr val="FF5050"/>
                </a:solidFill>
              </a:rPr>
              <a:t>навчається</a:t>
            </a:r>
            <a:endParaRPr lang="ru-RU" altLang="ru-RU" sz="2400" b="1" i="1" dirty="0">
              <a:solidFill>
                <a:srgbClr val="FF5050"/>
              </a:solidFill>
            </a:endParaRPr>
          </a:p>
        </p:txBody>
      </p:sp>
      <p:sp>
        <p:nvSpPr>
          <p:cNvPr id="16433" name="Rectangle 50"/>
          <p:cNvSpPr>
            <a:spLocks noChangeArrowheads="1"/>
          </p:cNvSpPr>
          <p:nvPr/>
        </p:nvSpPr>
        <p:spPr bwMode="auto">
          <a:xfrm>
            <a:off x="357188" y="5107027"/>
            <a:ext cx="53276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0" hangingPunct="0"/>
            <a:r>
              <a:rPr lang="ru-RU" altLang="ru-RU" sz="2200" b="1" dirty="0" err="1">
                <a:solidFill>
                  <a:srgbClr val="FF3300"/>
                </a:solidFill>
              </a:rPr>
              <a:t>Всього</a:t>
            </a:r>
            <a:r>
              <a:rPr lang="ru-RU" altLang="ru-RU" sz="2200" b="1" dirty="0">
                <a:solidFill>
                  <a:srgbClr val="FF3300"/>
                </a:solidFill>
              </a:rPr>
              <a:t> </a:t>
            </a:r>
            <a:r>
              <a:rPr lang="ru-RU" altLang="ru-RU" sz="2200" b="1" dirty="0" err="1">
                <a:solidFill>
                  <a:srgbClr val="FF3300"/>
                </a:solidFill>
              </a:rPr>
              <a:t>навчається</a:t>
            </a:r>
            <a:r>
              <a:rPr lang="ru-RU" altLang="ru-RU" sz="2200" b="1" dirty="0">
                <a:solidFill>
                  <a:srgbClr val="FF3300"/>
                </a:solidFill>
              </a:rPr>
              <a:t> </a:t>
            </a:r>
            <a:r>
              <a:rPr lang="ru-RU" altLang="ru-RU" sz="2200" b="1" dirty="0" err="1">
                <a:solidFill>
                  <a:srgbClr val="FF3300"/>
                </a:solidFill>
              </a:rPr>
              <a:t>студентів</a:t>
            </a:r>
            <a:r>
              <a:rPr lang="ru-RU" altLang="ru-RU" sz="2200" b="1" dirty="0">
                <a:solidFill>
                  <a:srgbClr val="FF3300"/>
                </a:solidFill>
              </a:rPr>
              <a:t> </a:t>
            </a:r>
          </a:p>
          <a:p>
            <a:pPr algn="l" eaLnBrk="0" hangingPunct="0"/>
            <a:r>
              <a:rPr lang="ru-RU" altLang="ru-RU" sz="2200" b="1" dirty="0">
                <a:solidFill>
                  <a:srgbClr val="FF3300"/>
                </a:solidFill>
              </a:rPr>
              <a:t>на </a:t>
            </a:r>
            <a:r>
              <a:rPr lang="ru-RU" altLang="ru-RU" sz="2200" b="1" dirty="0" err="1">
                <a:solidFill>
                  <a:srgbClr val="FF3300"/>
                </a:solidFill>
              </a:rPr>
              <a:t>факультеті</a:t>
            </a:r>
            <a:r>
              <a:rPr lang="ru-RU" altLang="ru-RU" sz="2200" b="1" dirty="0">
                <a:solidFill>
                  <a:srgbClr val="FF3300"/>
                </a:solidFill>
              </a:rPr>
              <a:t> комп</a:t>
            </a:r>
            <a:r>
              <a:rPr lang="en-US" altLang="ru-RU" sz="2200" b="1" dirty="0">
                <a:solidFill>
                  <a:srgbClr val="FF3300"/>
                </a:solidFill>
              </a:rPr>
              <a:t>’</a:t>
            </a:r>
            <a:r>
              <a:rPr lang="uk-UA" altLang="ru-RU" sz="2200" b="1" dirty="0" err="1">
                <a:solidFill>
                  <a:srgbClr val="FF3300"/>
                </a:solidFill>
              </a:rPr>
              <a:t>ютерних</a:t>
            </a:r>
            <a:r>
              <a:rPr lang="uk-UA" altLang="ru-RU" sz="2200" b="1" dirty="0">
                <a:solidFill>
                  <a:srgbClr val="FF3300"/>
                </a:solidFill>
              </a:rPr>
              <a:t> наук та</a:t>
            </a:r>
            <a:r>
              <a:rPr lang="ru-RU" altLang="ru-RU" sz="2200" b="1" dirty="0">
                <a:solidFill>
                  <a:srgbClr val="FF3300"/>
                </a:solidFill>
              </a:rPr>
              <a:t> </a:t>
            </a:r>
            <a:r>
              <a:rPr lang="ru-RU" altLang="ru-RU" sz="2200" b="1" dirty="0" err="1">
                <a:solidFill>
                  <a:srgbClr val="FF3300"/>
                </a:solidFill>
              </a:rPr>
              <a:t>кібернетики</a:t>
            </a:r>
            <a:r>
              <a:rPr lang="ru-RU" altLang="ru-RU" sz="2200" b="1" dirty="0">
                <a:solidFill>
                  <a:srgbClr val="FF3300"/>
                </a:solidFill>
              </a:rPr>
              <a:t>:    </a:t>
            </a:r>
            <a:r>
              <a:rPr lang="uk-UA" altLang="ru-RU" sz="2200" b="1" dirty="0">
                <a:solidFill>
                  <a:srgbClr val="0000CC"/>
                </a:solidFill>
              </a:rPr>
              <a:t>1</a:t>
            </a:r>
            <a:r>
              <a:rPr lang="en-US" altLang="ru-RU" sz="2200" b="1" dirty="0">
                <a:solidFill>
                  <a:srgbClr val="0000CC"/>
                </a:solidFill>
              </a:rPr>
              <a:t>458</a:t>
            </a:r>
            <a:endParaRPr lang="ru-RU" altLang="ru-RU" sz="2200" b="1" dirty="0">
              <a:solidFill>
                <a:srgbClr val="0000CC"/>
              </a:solidFill>
            </a:endParaRPr>
          </a:p>
        </p:txBody>
      </p:sp>
      <p:pic>
        <p:nvPicPr>
          <p:cNvPr id="5" name="Picture 4" descr="fcyb">
            <a:extLst>
              <a:ext uri="{FF2B5EF4-FFF2-40B4-BE49-F238E27FC236}">
                <a16:creationId xmlns:a16="http://schemas.microsoft.com/office/drawing/2014/main" id="{3B6449E9-70BB-4C74-AE6A-ACDB55007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320" y="52292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110809" cy="648072"/>
          </a:xfrm>
        </p:spPr>
        <p:txBody>
          <a:bodyPr/>
          <a:lstStyle/>
          <a:p>
            <a:pPr algn="ctr"/>
            <a:r>
              <a:rPr lang="uk-UA" b="1" kern="1200" dirty="0">
                <a:solidFill>
                  <a:srgbClr val="FF0000"/>
                </a:solidFill>
                <a:latin typeface="Arial" pitchFamily="34" charset="0"/>
                <a:ea typeface="+mn-ea"/>
                <a:cs typeface="+mn-cs"/>
              </a:rPr>
              <a:t>Мобільність співробітників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190928" cy="4248472"/>
          </a:xfrm>
        </p:spPr>
        <p:txBody>
          <a:bodyPr/>
          <a:lstStyle/>
          <a:p>
            <a:pPr marL="0" indent="0" algn="just">
              <a:lnSpc>
                <a:spcPct val="114000"/>
              </a:lnSpc>
              <a:buNone/>
            </a:pP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	У 2021 р. кількість відряджень співробітників факультету до навчально-наукових установ інших країн</a:t>
            </a:r>
          </a:p>
          <a:p>
            <a:pPr marL="0" indent="0" algn="just">
              <a:lnSpc>
                <a:spcPct val="114000"/>
              </a:lnSpc>
              <a:buNone/>
            </a:pP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та кількість прийнятих на факультеті іноземних науковців істотно знизилася </a:t>
            </a:r>
            <a:r>
              <a:rPr lang="ru-RU" sz="2400" kern="1200" dirty="0">
                <a:solidFill>
                  <a:srgbClr val="0000CC"/>
                </a:solidFill>
                <a:latin typeface="Arial" pitchFamily="34" charset="0"/>
              </a:rPr>
              <a:t>в </a:t>
            </a:r>
            <a:r>
              <a:rPr lang="ru-RU" sz="2400" kern="1200" dirty="0" err="1">
                <a:solidFill>
                  <a:srgbClr val="0000CC"/>
                </a:solidFill>
                <a:latin typeface="Arial" pitchFamily="34" charset="0"/>
              </a:rPr>
              <a:t>умовах</a:t>
            </a:r>
            <a:r>
              <a:rPr lang="ru-RU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400" kern="1200" dirty="0" err="1">
                <a:solidFill>
                  <a:srgbClr val="0000CC"/>
                </a:solidFill>
                <a:latin typeface="Arial" pitchFamily="34" charset="0"/>
              </a:rPr>
              <a:t>прояву</a:t>
            </a:r>
            <a:r>
              <a:rPr lang="ru-RU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400" kern="1200" dirty="0" err="1">
                <a:solidFill>
                  <a:srgbClr val="0000CC"/>
                </a:solidFill>
                <a:latin typeface="Arial" pitchFamily="34" charset="0"/>
              </a:rPr>
              <a:t>глобальних</a:t>
            </a:r>
            <a:r>
              <a:rPr lang="ru-RU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400" kern="1200" dirty="0" err="1">
                <a:solidFill>
                  <a:srgbClr val="0000CC"/>
                </a:solidFill>
                <a:latin typeface="Arial" pitchFamily="34" charset="0"/>
              </a:rPr>
              <a:t>наслідків</a:t>
            </a:r>
            <a:r>
              <a:rPr lang="ru-RU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400" kern="1200" dirty="0" err="1">
                <a:solidFill>
                  <a:srgbClr val="0000CC"/>
                </a:solidFill>
                <a:latin typeface="Arial" pitchFamily="34" charset="0"/>
              </a:rPr>
              <a:t>пандемії</a:t>
            </a:r>
            <a:r>
              <a:rPr lang="ru-RU" sz="2400" kern="1200" dirty="0">
                <a:solidFill>
                  <a:srgbClr val="0000CC"/>
                </a:solidFill>
                <a:latin typeface="Arial" pitchFamily="34" charset="0"/>
              </a:rPr>
              <a:t> COVID–19. </a:t>
            </a:r>
          </a:p>
          <a:p>
            <a:pPr marL="0" indent="0" algn="just">
              <a:lnSpc>
                <a:spcPct val="114000"/>
              </a:lnSpc>
              <a:buNone/>
            </a:pPr>
            <a:r>
              <a:rPr lang="ru-RU" sz="2400" kern="1200" dirty="0" err="1">
                <a:solidFill>
                  <a:srgbClr val="0000CC"/>
                </a:solidFill>
                <a:latin typeface="Arial" pitchFamily="34" charset="0"/>
              </a:rPr>
              <a:t>Проте</a:t>
            </a:r>
            <a:r>
              <a:rPr lang="ru-RU" sz="2400" kern="1200" dirty="0">
                <a:solidFill>
                  <a:srgbClr val="0000CC"/>
                </a:solidFill>
                <a:latin typeface="Arial" pitchFamily="34" charset="0"/>
              </a:rPr>
              <a:t> с</a:t>
            </a:r>
            <a:r>
              <a:rPr lang="uk-UA" sz="2400" kern="1200" dirty="0" err="1">
                <a:solidFill>
                  <a:srgbClr val="0000CC"/>
                </a:solidFill>
                <a:latin typeface="Arial" pitchFamily="34" charset="0"/>
              </a:rPr>
              <a:t>півробітники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 факультету брали участь у </a:t>
            </a:r>
            <a:r>
              <a:rPr lang="uk-UA" sz="2400" b="1" kern="1200" dirty="0">
                <a:solidFill>
                  <a:srgbClr val="0000CC"/>
                </a:solidFill>
                <a:latin typeface="Arial" pitchFamily="34" charset="0"/>
              </a:rPr>
              <a:t>проведенні спільних наукових досліджень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за</a:t>
            </a:r>
            <a:r>
              <a:rPr lang="uk-UA" sz="2400" b="1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програмою </a:t>
            </a:r>
            <a:r>
              <a:rPr lang="uk-UA" sz="2400" kern="1200" dirty="0" err="1">
                <a:solidFill>
                  <a:srgbClr val="0000CC"/>
                </a:solidFill>
                <a:latin typeface="Arial" pitchFamily="34" charset="0"/>
              </a:rPr>
              <a:t>Улама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 (Вроцлавський університет, Польща), </a:t>
            </a:r>
            <a:r>
              <a:rPr lang="uk-UA" sz="2400" b="1" kern="1200" dirty="0">
                <a:solidFill>
                  <a:srgbClr val="0000CC"/>
                </a:solidFill>
                <a:latin typeface="Arial" pitchFamily="34" charset="0"/>
              </a:rPr>
              <a:t>стажувалися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за програмою </a:t>
            </a:r>
            <a:r>
              <a:rPr lang="en-US" sz="2400" kern="1200" dirty="0">
                <a:solidFill>
                  <a:srgbClr val="0000CC"/>
                </a:solidFill>
                <a:latin typeface="Arial" pitchFamily="34" charset="0"/>
              </a:rPr>
              <a:t>Erasmus +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, </a:t>
            </a:r>
          </a:p>
          <a:p>
            <a:pPr marL="0" indent="0" algn="just">
              <a:lnSpc>
                <a:spcPct val="114000"/>
              </a:lnSpc>
              <a:buNone/>
            </a:pPr>
            <a:r>
              <a:rPr lang="uk-UA" sz="2400" b="1" kern="1200" dirty="0">
                <a:solidFill>
                  <a:srgbClr val="0000CC"/>
                </a:solidFill>
                <a:latin typeface="Arial" pitchFamily="34" charset="0"/>
              </a:rPr>
              <a:t>підвищували викладацьку кваліфікацію </a:t>
            </a:r>
            <a:r>
              <a:rPr lang="uk-UA" sz="2400" kern="1200" dirty="0">
                <a:solidFill>
                  <a:srgbClr val="0000CC"/>
                </a:solidFill>
                <a:latin typeface="Arial" pitchFamily="34" charset="0"/>
              </a:rPr>
              <a:t>(</a:t>
            </a:r>
            <a:r>
              <a:rPr lang="ru-RU" sz="2400" kern="1200" dirty="0" err="1">
                <a:solidFill>
                  <a:srgbClr val="0000CC"/>
                </a:solidFill>
                <a:latin typeface="Arial" pitchFamily="34" charset="0"/>
              </a:rPr>
              <a:t>Інститут</a:t>
            </a:r>
            <a:r>
              <a:rPr lang="ru-RU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400" kern="1200" dirty="0" err="1">
                <a:solidFill>
                  <a:srgbClr val="0000CC"/>
                </a:solidFill>
                <a:latin typeface="Arial" pitchFamily="34" charset="0"/>
              </a:rPr>
              <a:t>підвищення</a:t>
            </a:r>
            <a:r>
              <a:rPr lang="ru-RU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400" kern="1200" dirty="0" err="1">
                <a:solidFill>
                  <a:srgbClr val="0000CC"/>
                </a:solidFill>
                <a:latin typeface="Arial" pitchFamily="34" charset="0"/>
              </a:rPr>
              <a:t>кваліфікації</a:t>
            </a:r>
            <a:r>
              <a:rPr lang="ru-RU" sz="2400" kern="1200" dirty="0">
                <a:solidFill>
                  <a:srgbClr val="0000CC"/>
                </a:solidFill>
                <a:latin typeface="Arial" pitchFamily="34" charset="0"/>
              </a:rPr>
              <a:t>, м. Прага, </a:t>
            </a:r>
            <a:r>
              <a:rPr lang="ru-RU" sz="2400" kern="1200" dirty="0" err="1">
                <a:solidFill>
                  <a:srgbClr val="0000CC"/>
                </a:solidFill>
                <a:latin typeface="Arial" pitchFamily="34" charset="0"/>
              </a:rPr>
              <a:t>Чеська</a:t>
            </a:r>
            <a:r>
              <a:rPr lang="ru-RU" sz="2400" kern="1200" dirty="0">
                <a:solidFill>
                  <a:srgbClr val="0000CC"/>
                </a:solidFill>
                <a:latin typeface="Arial" pitchFamily="34" charset="0"/>
              </a:rPr>
              <a:t> </a:t>
            </a:r>
            <a:r>
              <a:rPr lang="ru-RU" sz="2400" kern="1200" dirty="0" err="1">
                <a:solidFill>
                  <a:srgbClr val="0000CC"/>
                </a:solidFill>
                <a:latin typeface="Arial" pitchFamily="34" charset="0"/>
              </a:rPr>
              <a:t>Республіка</a:t>
            </a:r>
            <a:r>
              <a:rPr lang="ru-RU" sz="2400" kern="1200" dirty="0">
                <a:solidFill>
                  <a:srgbClr val="0000CC"/>
                </a:solidFill>
                <a:latin typeface="Arial" pitchFamily="34" charset="0"/>
              </a:rPr>
              <a:t>)</a:t>
            </a:r>
            <a:endParaRPr lang="uk-UA" sz="2400" kern="1200" dirty="0">
              <a:solidFill>
                <a:srgbClr val="0000CC"/>
              </a:solidFill>
              <a:latin typeface="Arial" pitchFamily="34" charset="0"/>
            </a:endParaRPr>
          </a:p>
          <a:p>
            <a:endParaRPr lang="uk-UA" dirty="0"/>
          </a:p>
        </p:txBody>
      </p:sp>
      <p:pic>
        <p:nvPicPr>
          <p:cNvPr id="4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88640"/>
            <a:ext cx="93080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7180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86921"/>
            <a:ext cx="4770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3200" b="1" dirty="0">
                <a:solidFill>
                  <a:srgbClr val="FF0000"/>
                </a:solidFill>
              </a:rPr>
              <a:t>Перспективи розвитку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5088" y="980728"/>
            <a:ext cx="8208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00CC"/>
                </a:solidFill>
              </a:rPr>
              <a:t>Оновлення навчальних планів (переліку дисциплін на вибір) та описів освітніх програм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uk-UA" sz="2800" dirty="0">
              <a:solidFill>
                <a:srgbClr val="0000CC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00CC"/>
                </a:solidFill>
              </a:rPr>
              <a:t>Створення повномасштабної електронної бібліотеки 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uk-UA" sz="2800" dirty="0">
              <a:solidFill>
                <a:srgbClr val="0000CC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00CC"/>
                </a:solidFill>
              </a:rPr>
              <a:t>Відкриття освітньо-професійної програми «Штучний інтелект» першого (бакалаврського) рівня</a:t>
            </a:r>
          </a:p>
          <a:p>
            <a:pPr lvl="0" algn="l"/>
            <a:endParaRPr lang="uk-UA" sz="28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00CC"/>
                </a:solidFill>
              </a:rPr>
              <a:t>Участь у міждисциплінарних наукових </a:t>
            </a:r>
            <a:r>
              <a:rPr lang="uk-UA" sz="2800" dirty="0" err="1">
                <a:solidFill>
                  <a:srgbClr val="0000CC"/>
                </a:solidFill>
              </a:rPr>
              <a:t>проєктах</a:t>
            </a:r>
            <a:endParaRPr lang="uk-UA" sz="28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uk-UA" sz="28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uk-UA" sz="2800" dirty="0">
              <a:solidFill>
                <a:srgbClr val="0000CC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uk-UA" sz="2800" dirty="0">
              <a:solidFill>
                <a:srgbClr val="0000CC"/>
              </a:solidFill>
            </a:endParaRPr>
          </a:p>
        </p:txBody>
      </p:sp>
      <p:pic>
        <p:nvPicPr>
          <p:cNvPr id="5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0"/>
            <a:ext cx="930807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67099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344" y="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83768" y="290525"/>
            <a:ext cx="4770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3200" b="1" dirty="0">
                <a:solidFill>
                  <a:srgbClr val="FF0000"/>
                </a:solidFill>
              </a:rPr>
              <a:t>Перспективи розвитку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0274" y="1196752"/>
            <a:ext cx="88535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uk-UA" sz="2800" dirty="0">
              <a:solidFill>
                <a:srgbClr val="0000CC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00CC"/>
                </a:solidFill>
              </a:rPr>
              <a:t>Участь в міжнародних освітніх програмах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uk-UA" sz="2800" dirty="0">
              <a:solidFill>
                <a:srgbClr val="0000CC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00CC"/>
                </a:solidFill>
              </a:rPr>
              <a:t>Підвищення ролі інституту кураторів</a:t>
            </a: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uk-UA" sz="2800" dirty="0">
              <a:solidFill>
                <a:srgbClr val="0000CC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00CC"/>
                </a:solidFill>
              </a:rPr>
              <a:t>Виконання умов, необхідних для введення журналів факультету до міжнародних </a:t>
            </a:r>
            <a:r>
              <a:rPr lang="uk-UA" sz="2800" dirty="0" err="1">
                <a:solidFill>
                  <a:srgbClr val="0000CC"/>
                </a:solidFill>
              </a:rPr>
              <a:t>наукометричних</a:t>
            </a:r>
            <a:r>
              <a:rPr lang="uk-UA" sz="2800" dirty="0">
                <a:solidFill>
                  <a:srgbClr val="0000CC"/>
                </a:solidFill>
              </a:rPr>
              <a:t> баз </a:t>
            </a:r>
            <a:r>
              <a:rPr lang="en-US" sz="2800" dirty="0">
                <a:solidFill>
                  <a:srgbClr val="0000CC"/>
                </a:solidFill>
              </a:rPr>
              <a:t>Scopus / Web of Science</a:t>
            </a:r>
            <a:endParaRPr lang="uk-UA" sz="2800" dirty="0">
              <a:solidFill>
                <a:srgbClr val="0000CC"/>
              </a:solidFill>
            </a:endParaRPr>
          </a:p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00CC"/>
                </a:solidFill>
              </a:rPr>
              <a:t>Активна участь у міжнародних конференціях</a:t>
            </a:r>
          </a:p>
        </p:txBody>
      </p:sp>
    </p:spTree>
    <p:extLst>
      <p:ext uri="{BB962C8B-B14F-4D97-AF65-F5344CB8AC3E}">
        <p14:creationId xmlns:p14="http://schemas.microsoft.com/office/powerpoint/2010/main" val="20880315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86921"/>
            <a:ext cx="4770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3200" b="1" dirty="0">
                <a:solidFill>
                  <a:srgbClr val="FF0000"/>
                </a:solidFill>
              </a:rPr>
              <a:t>Перспективи розвитку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Font typeface="Wingdings" panose="05000000000000000000" pitchFamily="2" charset="2"/>
              <a:buChar char="Ø"/>
            </a:pPr>
            <a:endParaRPr lang="uk-UA" sz="28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00CC"/>
                </a:solidFill>
              </a:rPr>
              <a:t>Підвищення авторитету факультету комп</a:t>
            </a:r>
            <a:r>
              <a:rPr lang="en-US" sz="2800" dirty="0">
                <a:solidFill>
                  <a:srgbClr val="0000CC"/>
                </a:solidFill>
              </a:rPr>
              <a:t>’</a:t>
            </a:r>
            <a:r>
              <a:rPr lang="uk-UA" sz="2800" dirty="0" err="1">
                <a:solidFill>
                  <a:srgbClr val="0000CC"/>
                </a:solidFill>
              </a:rPr>
              <a:t>ютерних</a:t>
            </a:r>
            <a:r>
              <a:rPr lang="uk-UA" sz="2800" dirty="0">
                <a:solidFill>
                  <a:srgbClr val="0000CC"/>
                </a:solidFill>
              </a:rPr>
              <a:t> наук та кібернетики у міжнародній науці через публікації у рейтингових журналах (</a:t>
            </a:r>
            <a:r>
              <a:rPr lang="en-US" sz="2800" dirty="0">
                <a:solidFill>
                  <a:srgbClr val="0000CC"/>
                </a:solidFill>
              </a:rPr>
              <a:t>Q1-Q3)</a:t>
            </a:r>
            <a:endParaRPr lang="uk-UA" sz="28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uk-UA" sz="28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rgbClr val="0000CC"/>
                </a:solidFill>
              </a:rPr>
              <a:t>Активізація</a:t>
            </a:r>
            <a:r>
              <a:rPr lang="ru-RU" sz="2800" dirty="0">
                <a:solidFill>
                  <a:srgbClr val="0000CC"/>
                </a:solidFill>
              </a:rPr>
              <a:t> в </a:t>
            </a:r>
            <a:r>
              <a:rPr lang="ru-RU" sz="2800" dirty="0" err="1">
                <a:solidFill>
                  <a:srgbClr val="0000CC"/>
                </a:solidFill>
              </a:rPr>
              <a:t>отриманні</a:t>
            </a:r>
            <a:r>
              <a:rPr lang="ru-RU" sz="2800" dirty="0">
                <a:solidFill>
                  <a:srgbClr val="0000CC"/>
                </a:solidFill>
              </a:rPr>
              <a:t> </a:t>
            </a:r>
            <a:r>
              <a:rPr lang="ru-RU" sz="2800" dirty="0" err="1">
                <a:solidFill>
                  <a:srgbClr val="0000CC"/>
                </a:solidFill>
              </a:rPr>
              <a:t>охоронних</a:t>
            </a:r>
            <a:r>
              <a:rPr lang="ru-RU" sz="2800" dirty="0">
                <a:solidFill>
                  <a:srgbClr val="0000CC"/>
                </a:solidFill>
              </a:rPr>
              <a:t> </a:t>
            </a:r>
            <a:r>
              <a:rPr lang="ru-RU" sz="2800" dirty="0" err="1">
                <a:solidFill>
                  <a:srgbClr val="0000CC"/>
                </a:solidFill>
              </a:rPr>
              <a:t>документів</a:t>
            </a:r>
            <a:r>
              <a:rPr lang="ru-RU" sz="2800" dirty="0">
                <a:solidFill>
                  <a:srgbClr val="0000CC"/>
                </a:solidFill>
              </a:rPr>
              <a:t> на </a:t>
            </a:r>
            <a:r>
              <a:rPr lang="ru-RU" sz="2800" dirty="0" err="1">
                <a:solidFill>
                  <a:srgbClr val="0000CC"/>
                </a:solidFill>
              </a:rPr>
              <a:t>об’єкти</a:t>
            </a:r>
            <a:r>
              <a:rPr lang="ru-RU" sz="2800" dirty="0">
                <a:solidFill>
                  <a:srgbClr val="0000CC"/>
                </a:solidFill>
              </a:rPr>
              <a:t> права </a:t>
            </a:r>
            <a:r>
              <a:rPr lang="ru-RU" sz="2800" dirty="0" err="1">
                <a:solidFill>
                  <a:srgbClr val="0000CC"/>
                </a:solidFill>
              </a:rPr>
              <a:t>інтелектуальної</a:t>
            </a:r>
            <a:r>
              <a:rPr lang="ru-RU" sz="2800" dirty="0">
                <a:solidFill>
                  <a:srgbClr val="0000CC"/>
                </a:solidFill>
              </a:rPr>
              <a:t> </a:t>
            </a:r>
            <a:r>
              <a:rPr lang="ru-RU" sz="2800" dirty="0" err="1">
                <a:solidFill>
                  <a:srgbClr val="0000CC"/>
                </a:solidFill>
              </a:rPr>
              <a:t>власності</a:t>
            </a:r>
            <a:r>
              <a:rPr lang="ru-RU" sz="2800" dirty="0">
                <a:solidFill>
                  <a:srgbClr val="0000CC"/>
                </a:solidFill>
              </a:rPr>
              <a:t> (</a:t>
            </a:r>
            <a:r>
              <a:rPr lang="ru-RU" sz="2800" dirty="0" err="1">
                <a:solidFill>
                  <a:srgbClr val="0000CC"/>
                </a:solidFill>
              </a:rPr>
              <a:t>патенти</a:t>
            </a:r>
            <a:r>
              <a:rPr lang="ru-RU" sz="2800" dirty="0">
                <a:solidFill>
                  <a:srgbClr val="0000CC"/>
                </a:solidFill>
              </a:rPr>
              <a:t>, </a:t>
            </a:r>
            <a:r>
              <a:rPr lang="ru-RU" sz="2800" dirty="0" err="1">
                <a:solidFill>
                  <a:srgbClr val="0000CC"/>
                </a:solidFill>
              </a:rPr>
              <a:t>свідоцтва</a:t>
            </a:r>
            <a:r>
              <a:rPr lang="ru-RU" sz="2800" dirty="0">
                <a:solidFill>
                  <a:srgbClr val="0000CC"/>
                </a:solidFill>
              </a:rPr>
              <a:t> </a:t>
            </a:r>
            <a:r>
              <a:rPr lang="ru-RU" sz="2800" dirty="0" err="1">
                <a:solidFill>
                  <a:srgbClr val="0000CC"/>
                </a:solidFill>
              </a:rPr>
              <a:t>тощо</a:t>
            </a:r>
            <a:r>
              <a:rPr lang="ru-RU" sz="2800" dirty="0">
                <a:solidFill>
                  <a:srgbClr val="0000CC"/>
                </a:solidFill>
              </a:rPr>
              <a:t>)</a:t>
            </a:r>
          </a:p>
          <a:p>
            <a:pPr lvl="0" algn="l"/>
            <a:endParaRPr lang="uk-UA" sz="2800" dirty="0">
              <a:solidFill>
                <a:srgbClr val="0000CC"/>
              </a:solidFill>
            </a:endParaRPr>
          </a:p>
        </p:txBody>
      </p:sp>
      <p:pic>
        <p:nvPicPr>
          <p:cNvPr id="5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1766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cy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45201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03848" y="845423"/>
            <a:ext cx="4770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3200" b="1" dirty="0">
                <a:solidFill>
                  <a:srgbClr val="FF0000"/>
                </a:solidFill>
              </a:rPr>
              <a:t>Перспективи розвитку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89975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endParaRPr lang="uk-UA" sz="28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00CC"/>
                </a:solidFill>
              </a:rPr>
              <a:t>Активна участь у міжнародних конференціях</a:t>
            </a:r>
          </a:p>
          <a:p>
            <a:pPr algn="l"/>
            <a:endParaRPr lang="uk-UA" sz="28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00CC"/>
                </a:solidFill>
              </a:rPr>
              <a:t>Участь у експертизі міжнародних проектів, захисту дисертацій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uk-UA" sz="2800" dirty="0">
              <a:solidFill>
                <a:srgbClr val="0000CC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00CC"/>
                </a:solidFill>
              </a:rPr>
              <a:t>Участь у міжнародних комісіях по присвоєнню наукових звань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202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cyb">
            <a:extLst>
              <a:ext uri="{FF2B5EF4-FFF2-40B4-BE49-F238E27FC236}">
                <a16:creationId xmlns:a16="http://schemas.microsoft.com/office/drawing/2014/main" id="{4DF83A1F-3A3C-48C8-8B03-7881EE20F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04664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5CE5F63-1453-4327-BF69-85A795874500}"/>
              </a:ext>
            </a:extLst>
          </p:cNvPr>
          <p:cNvSpPr/>
          <p:nvPr/>
        </p:nvSpPr>
        <p:spPr>
          <a:xfrm>
            <a:off x="827584" y="1865238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 матеріально-технічної бази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uk-UA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 та </a:t>
            </a:r>
            <a:r>
              <a:rPr lang="ru-RU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облаштування</a:t>
            </a:r>
            <a:r>
              <a:rPr lang="ru-RU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аудиторій</a:t>
            </a:r>
            <a:r>
              <a:rPr lang="ru-RU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2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20а, 202, 203, 204</a:t>
            </a:r>
            <a:endParaRPr lang="ru-RU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sz="28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Продовження утеплення корпусу: заміна покрівлі, системи опалення, електричної проводки.</a:t>
            </a:r>
            <a:endParaRPr lang="uk-UA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FB5285D9-29DA-4B77-A3A3-FFC6F686F492}"/>
              </a:ext>
            </a:extLst>
          </p:cNvPr>
          <p:cNvSpPr/>
          <p:nvPr/>
        </p:nvSpPr>
        <p:spPr>
          <a:xfrm>
            <a:off x="2186861" y="698539"/>
            <a:ext cx="4770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sz="3200" b="1" dirty="0">
                <a:solidFill>
                  <a:srgbClr val="FF0000"/>
                </a:solidFill>
              </a:rPr>
              <a:t>Перспективи розвитку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932674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9407" y="2428868"/>
            <a:ext cx="61559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Дякую за увагу</a:t>
            </a:r>
          </a:p>
        </p:txBody>
      </p:sp>
      <p:pic>
        <p:nvPicPr>
          <p:cNvPr id="4" name="Picture 4" descr="fcyb">
            <a:extLst>
              <a:ext uri="{FF2B5EF4-FFF2-40B4-BE49-F238E27FC236}">
                <a16:creationId xmlns:a16="http://schemas.microsoft.com/office/drawing/2014/main" id="{1915C05C-C20E-4AF8-9112-837ABF70B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04664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іаграма 2">
            <a:extLst>
              <a:ext uri="{FF2B5EF4-FFF2-40B4-BE49-F238E27FC236}">
                <a16:creationId xmlns:a16="http://schemas.microsoft.com/office/drawing/2014/main" id="{65BF00A1-F8F2-4B59-9001-1537CF2F37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875569"/>
              </p:ext>
            </p:extLst>
          </p:nvPr>
        </p:nvGraphicFramePr>
        <p:xfrm>
          <a:off x="971600" y="1604993"/>
          <a:ext cx="6624736" cy="477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 descr="fcyb">
            <a:extLst>
              <a:ext uri="{FF2B5EF4-FFF2-40B4-BE49-F238E27FC236}">
                <a16:creationId xmlns:a16="http://schemas.microsoft.com/office/drawing/2014/main" id="{81648EDE-C519-4EB9-871B-6F34977A3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376" y="5448672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5BF493-714B-4DA9-AC21-FA97AD9BB381}"/>
              </a:ext>
            </a:extLst>
          </p:cNvPr>
          <p:cNvSpPr txBox="1"/>
          <p:nvPr/>
        </p:nvSpPr>
        <p:spPr>
          <a:xfrm>
            <a:off x="2123728" y="404664"/>
            <a:ext cx="58326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ru-RU" sz="2400" b="1" i="1" dirty="0">
                <a:solidFill>
                  <a:srgbClr val="FF5050"/>
                </a:solidFill>
              </a:rPr>
              <a:t>Кількість студентів </a:t>
            </a:r>
            <a:r>
              <a:rPr lang="ru-RU" altLang="ru-RU" sz="2400" b="1" i="1" dirty="0">
                <a:solidFill>
                  <a:srgbClr val="FF5050"/>
                </a:solidFill>
              </a:rPr>
              <a:t>на </a:t>
            </a:r>
            <a:r>
              <a:rPr lang="ru-RU" altLang="ru-RU" sz="2400" b="1" i="1" dirty="0" err="1">
                <a:solidFill>
                  <a:srgbClr val="FF5050"/>
                </a:solidFill>
              </a:rPr>
              <a:t>факультеті</a:t>
            </a:r>
            <a:r>
              <a:rPr lang="ru-RU" altLang="ru-RU" sz="2400" b="1" i="1" dirty="0">
                <a:solidFill>
                  <a:srgbClr val="FF5050"/>
                </a:solidFill>
              </a:rPr>
              <a:t> комп</a:t>
            </a:r>
            <a:r>
              <a:rPr lang="en-US" altLang="ru-RU" sz="2400" b="1" i="1" dirty="0">
                <a:solidFill>
                  <a:srgbClr val="FF5050"/>
                </a:solidFill>
              </a:rPr>
              <a:t>’</a:t>
            </a:r>
            <a:r>
              <a:rPr lang="uk-UA" altLang="ru-RU" sz="2400" b="1" i="1" dirty="0" err="1">
                <a:solidFill>
                  <a:srgbClr val="FF5050"/>
                </a:solidFill>
              </a:rPr>
              <a:t>терних</a:t>
            </a:r>
            <a:r>
              <a:rPr lang="uk-UA" altLang="ru-RU" sz="2400" b="1" i="1" dirty="0">
                <a:solidFill>
                  <a:srgbClr val="FF5050"/>
                </a:solidFill>
              </a:rPr>
              <a:t> наук та</a:t>
            </a:r>
            <a:r>
              <a:rPr lang="ru-RU" altLang="ru-RU" sz="2400" b="1" i="1" dirty="0">
                <a:solidFill>
                  <a:srgbClr val="FF5050"/>
                </a:solidFill>
              </a:rPr>
              <a:t> </a:t>
            </a:r>
            <a:r>
              <a:rPr lang="ru-RU" altLang="ru-RU" sz="2400" b="1" i="1" dirty="0" err="1">
                <a:solidFill>
                  <a:srgbClr val="FF5050"/>
                </a:solidFill>
              </a:rPr>
              <a:t>кібернетики</a:t>
            </a:r>
            <a:r>
              <a:rPr lang="ru-RU" altLang="ru-RU" sz="2400" b="1" i="1" dirty="0">
                <a:solidFill>
                  <a:srgbClr val="FF5050"/>
                </a:solidFill>
              </a:rPr>
              <a:t>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7502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62000">
              <a:srgbClr val="85C2FF">
                <a:lumMod val="66000"/>
                <a:lumOff val="34000"/>
                <a:alpha val="70000"/>
              </a:srgbClr>
            </a:gs>
            <a:gs pos="69000">
              <a:srgbClr val="C4D6EB">
                <a:lumMod val="0"/>
                <a:lumOff val="100000"/>
              </a:srgbClr>
            </a:gs>
            <a:gs pos="85000">
              <a:srgbClr val="FFEBFA">
                <a:alpha val="0"/>
                <a:lumMod val="0"/>
                <a:lumOff val="10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cyb">
            <a:extLst>
              <a:ext uri="{FF2B5EF4-FFF2-40B4-BE49-F238E27FC236}">
                <a16:creationId xmlns:a16="http://schemas.microsoft.com/office/drawing/2014/main" id="{98939CD7-1A96-4D7E-B008-6BBBBA88F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2048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BD3CF35-820F-49B9-A758-7D6EE1A99EF5}"/>
              </a:ext>
            </a:extLst>
          </p:cNvPr>
          <p:cNvSpPr/>
          <p:nvPr/>
        </p:nvSpPr>
        <p:spPr>
          <a:xfrm>
            <a:off x="1854209" y="371554"/>
            <a:ext cx="5312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Вступ на 1 курс бакалаврату</a:t>
            </a:r>
            <a:endParaRPr lang="uk-UA" sz="2800" dirty="0"/>
          </a:p>
        </p:txBody>
      </p:sp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FCB58706-0BBA-491D-A4AA-AA3A18166B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134295"/>
              </p:ext>
            </p:extLst>
          </p:nvPr>
        </p:nvGraphicFramePr>
        <p:xfrm>
          <a:off x="467544" y="1362084"/>
          <a:ext cx="8496944" cy="494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84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89095218-4231-45E0-B8F8-1394D781F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74674"/>
              </p:ext>
            </p:extLst>
          </p:nvPr>
        </p:nvGraphicFramePr>
        <p:xfrm>
          <a:off x="755576" y="1700808"/>
          <a:ext cx="8172402" cy="4826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9427">
                  <a:extLst>
                    <a:ext uri="{9D8B030D-6E8A-4147-A177-3AD203B41FA5}">
                      <a16:colId xmlns:a16="http://schemas.microsoft.com/office/drawing/2014/main" val="3831049864"/>
                    </a:ext>
                  </a:extLst>
                </a:gridCol>
                <a:gridCol w="1153751">
                  <a:extLst>
                    <a:ext uri="{9D8B030D-6E8A-4147-A177-3AD203B41FA5}">
                      <a16:colId xmlns:a16="http://schemas.microsoft.com/office/drawing/2014/main" val="722113774"/>
                    </a:ext>
                  </a:extLst>
                </a:gridCol>
                <a:gridCol w="1153751">
                  <a:extLst>
                    <a:ext uri="{9D8B030D-6E8A-4147-A177-3AD203B41FA5}">
                      <a16:colId xmlns:a16="http://schemas.microsoft.com/office/drawing/2014/main" val="1069702553"/>
                    </a:ext>
                  </a:extLst>
                </a:gridCol>
                <a:gridCol w="1297971">
                  <a:extLst>
                    <a:ext uri="{9D8B030D-6E8A-4147-A177-3AD203B41FA5}">
                      <a16:colId xmlns:a16="http://schemas.microsoft.com/office/drawing/2014/main" val="1113871966"/>
                    </a:ext>
                  </a:extLst>
                </a:gridCol>
                <a:gridCol w="1153751">
                  <a:extLst>
                    <a:ext uri="{9D8B030D-6E8A-4147-A177-3AD203B41FA5}">
                      <a16:colId xmlns:a16="http://schemas.microsoft.com/office/drawing/2014/main" val="2480525346"/>
                    </a:ext>
                  </a:extLst>
                </a:gridCol>
                <a:gridCol w="1153751">
                  <a:extLst>
                    <a:ext uri="{9D8B030D-6E8A-4147-A177-3AD203B41FA5}">
                      <a16:colId xmlns:a16="http://schemas.microsoft.com/office/drawing/2014/main" val="2667622717"/>
                    </a:ext>
                  </a:extLst>
                </a:gridCol>
              </a:tblGrid>
              <a:tr h="32369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 </a:t>
                      </a:r>
                      <a:endParaRPr lang="uk-UA" sz="11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Ліцензований  обсяг</a:t>
                      </a:r>
                      <a:endParaRPr lang="uk-UA" sz="1800" b="1" i="0" u="none" strike="noStrike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solidFill>
                            <a:srgbClr val="000099"/>
                          </a:solidFill>
                          <a:effectLst/>
                        </a:rPr>
                        <a:t>Прохідний бал</a:t>
                      </a:r>
                      <a:endParaRPr lang="uk-UA" sz="1800" b="1" i="0" u="none" strike="noStrike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>
                          <a:solidFill>
                            <a:srgbClr val="000099"/>
                          </a:solidFill>
                          <a:effectLst/>
                        </a:rPr>
                        <a:t> </a:t>
                      </a:r>
                      <a:endParaRPr lang="uk-UA" sz="1100" b="1" i="0" u="none" strike="noStrike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379581"/>
                  </a:ext>
                </a:extLst>
              </a:tr>
              <a:tr h="32369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 </a:t>
                      </a:r>
                      <a:endParaRPr lang="uk-UA" sz="11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solidFill>
                            <a:srgbClr val="000099"/>
                          </a:solidFill>
                          <a:effectLst/>
                        </a:rPr>
                        <a:t>ЗА ДЕРЖАВНИМ ЗАМОВЛЕННЯМ</a:t>
                      </a:r>
                      <a:endParaRPr lang="uk-UA" sz="1800" b="1" i="0" u="none" strike="noStrike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НА КОНТРАКТ</a:t>
                      </a:r>
                      <a:endParaRPr lang="uk-UA" sz="1800" b="1" i="0" u="none" strike="noStrike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ВСЬОГО</a:t>
                      </a:r>
                      <a:endParaRPr lang="uk-UA" sz="1800" b="1" i="0" u="none" strike="noStrike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vert="vert270" anchor="ctr"/>
                </a:tc>
                <a:extLst>
                  <a:ext uri="{0D108BD9-81ED-4DB2-BD59-A6C34878D82A}">
                    <a16:rowId xmlns:a16="http://schemas.microsoft.com/office/drawing/2014/main" val="1248987454"/>
                  </a:ext>
                </a:extLst>
              </a:tr>
              <a:tr h="136882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 </a:t>
                      </a:r>
                      <a:endParaRPr lang="uk-UA" sz="18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286341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l" fontAlgn="ctr"/>
                      <a:endParaRPr lang="ru-RU" sz="18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367998"/>
                  </a:ext>
                </a:extLst>
              </a:tr>
              <a:tr h="438140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 Інформатика</a:t>
                      </a:r>
                      <a:endParaRPr lang="uk-UA" sz="1800" b="0" i="0" u="none" strike="noStrike" dirty="0">
                        <a:solidFill>
                          <a:srgbClr val="000099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175</a:t>
                      </a:r>
                      <a:endParaRPr lang="uk-UA" sz="1800" b="0" i="0" u="none" strike="noStrike" dirty="0">
                        <a:solidFill>
                          <a:srgbClr val="000099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solidFill>
                            <a:srgbClr val="000099"/>
                          </a:solidFill>
                          <a:effectLst/>
                        </a:rPr>
                        <a:t>192,4</a:t>
                      </a:r>
                      <a:endParaRPr lang="uk-UA" sz="1800" b="1" i="0" u="none" strike="noStrike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89</a:t>
                      </a:r>
                      <a:endParaRPr lang="uk-UA" sz="18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64</a:t>
                      </a:r>
                      <a:endParaRPr lang="uk-UA" sz="18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solidFill>
                            <a:srgbClr val="000099"/>
                          </a:solidFill>
                          <a:effectLst/>
                        </a:rPr>
                        <a:t>153</a:t>
                      </a:r>
                      <a:endParaRPr lang="uk-UA" sz="1800" b="1" i="0" u="none" strike="noStrike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127088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u="none" strike="noStrike">
                          <a:solidFill>
                            <a:srgbClr val="000099"/>
                          </a:solidFill>
                          <a:effectLst/>
                        </a:rPr>
                        <a:t> Прикладна математика</a:t>
                      </a:r>
                      <a:endParaRPr lang="uk-UA" sz="1800" b="0" i="0" u="none" strike="noStrike">
                        <a:solidFill>
                          <a:srgbClr val="000099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130</a:t>
                      </a:r>
                      <a:endParaRPr lang="uk-UA" sz="1800" b="0" i="0" u="none" strike="noStrike" dirty="0">
                        <a:solidFill>
                          <a:srgbClr val="000099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solidFill>
                            <a:srgbClr val="000099"/>
                          </a:solidFill>
                          <a:effectLst/>
                        </a:rPr>
                        <a:t>188</a:t>
                      </a:r>
                      <a:endParaRPr lang="uk-UA" sz="1800" b="1" i="0" u="none" strike="noStrike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solidFill>
                            <a:srgbClr val="000099"/>
                          </a:solidFill>
                          <a:effectLst/>
                        </a:rPr>
                        <a:t>85</a:t>
                      </a:r>
                      <a:endParaRPr lang="uk-UA" sz="1800" b="1" i="0" u="none" strike="noStrike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8</a:t>
                      </a:r>
                      <a:endParaRPr lang="uk-UA" sz="18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93</a:t>
                      </a:r>
                      <a:endParaRPr lang="uk-UA" sz="18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794991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 Програмна інженерія</a:t>
                      </a:r>
                      <a:endParaRPr lang="uk-UA" sz="1800" b="0" i="0" u="none" strike="noStrike" dirty="0">
                        <a:solidFill>
                          <a:srgbClr val="000099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100</a:t>
                      </a:r>
                      <a:endParaRPr lang="uk-UA" sz="1800" b="0" i="0" u="none" strike="noStrike" dirty="0">
                        <a:solidFill>
                          <a:srgbClr val="000099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solidFill>
                            <a:srgbClr val="000099"/>
                          </a:solidFill>
                          <a:effectLst/>
                        </a:rPr>
                        <a:t>194,8</a:t>
                      </a:r>
                      <a:endParaRPr lang="uk-UA" sz="1800" b="1" i="0" u="none" strike="noStrike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solidFill>
                            <a:srgbClr val="000099"/>
                          </a:solidFill>
                          <a:effectLst/>
                        </a:rPr>
                        <a:t>36</a:t>
                      </a:r>
                      <a:endParaRPr lang="uk-UA" sz="1800" b="1" i="0" u="none" strike="noStrike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46</a:t>
                      </a:r>
                      <a:endParaRPr lang="uk-UA" sz="18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82</a:t>
                      </a:r>
                      <a:endParaRPr lang="uk-UA" sz="18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78466987"/>
                  </a:ext>
                </a:extLst>
              </a:tr>
              <a:tr h="41730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800" u="none" strike="noStrike">
                          <a:solidFill>
                            <a:srgbClr val="000099"/>
                          </a:solidFill>
                          <a:effectLst/>
                        </a:rPr>
                        <a:t> Системний аналіз</a:t>
                      </a:r>
                      <a:endParaRPr lang="uk-UA" sz="1800" b="0" i="0" u="none" strike="noStrike">
                        <a:solidFill>
                          <a:srgbClr val="000099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60</a:t>
                      </a:r>
                      <a:endParaRPr lang="uk-UA" sz="1800" b="0" i="0" u="none" strike="noStrike" dirty="0">
                        <a:solidFill>
                          <a:srgbClr val="000099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solidFill>
                            <a:srgbClr val="000099"/>
                          </a:solidFill>
                          <a:effectLst/>
                        </a:rPr>
                        <a:t>184,88</a:t>
                      </a:r>
                      <a:endParaRPr lang="uk-UA" sz="1800" b="1" i="0" u="none" strike="noStrike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solidFill>
                            <a:srgbClr val="000099"/>
                          </a:solidFill>
                          <a:effectLst/>
                        </a:rPr>
                        <a:t>35</a:t>
                      </a:r>
                      <a:endParaRPr lang="uk-UA" sz="1800" b="1" i="0" u="none" strike="noStrike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8</a:t>
                      </a:r>
                      <a:endParaRPr lang="uk-UA" sz="1800" b="0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43</a:t>
                      </a:r>
                      <a:endParaRPr lang="uk-UA" sz="18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6813377"/>
                  </a:ext>
                </a:extLst>
              </a:tr>
              <a:tr h="520732">
                <a:tc>
                  <a:txBody>
                    <a:bodyPr/>
                    <a:lstStyle/>
                    <a:p>
                      <a:pPr algn="r" fontAlgn="ctr"/>
                      <a:r>
                        <a:rPr lang="uk-UA" sz="1800" u="none" strike="noStrike">
                          <a:solidFill>
                            <a:srgbClr val="000099"/>
                          </a:solidFill>
                          <a:effectLst/>
                        </a:rPr>
                        <a:t>Всього</a:t>
                      </a:r>
                      <a:endParaRPr lang="uk-UA" sz="1800" b="1" i="0" u="none" strike="noStrike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solidFill>
                            <a:srgbClr val="000099"/>
                          </a:solidFill>
                          <a:effectLst/>
                        </a:rPr>
                        <a:t>465</a:t>
                      </a:r>
                      <a:endParaRPr lang="uk-UA" sz="1800" b="1" i="0" u="none" strike="noStrike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 </a:t>
                      </a:r>
                      <a:endParaRPr lang="uk-UA" sz="18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solidFill>
                            <a:srgbClr val="000099"/>
                          </a:solidFill>
                          <a:effectLst/>
                        </a:rPr>
                        <a:t>245</a:t>
                      </a:r>
                      <a:endParaRPr lang="uk-UA" sz="1800" b="1" i="0" u="none" strike="noStrike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>
                          <a:solidFill>
                            <a:srgbClr val="000099"/>
                          </a:solidFill>
                          <a:effectLst/>
                        </a:rPr>
                        <a:t>126</a:t>
                      </a:r>
                      <a:endParaRPr lang="uk-UA" sz="1800" b="1" i="0" u="none" strike="noStrike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371</a:t>
                      </a:r>
                      <a:endParaRPr lang="uk-UA" sz="18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404445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6FBB003-9560-4A85-92ED-2B0564DC742C}"/>
              </a:ext>
            </a:extLst>
          </p:cNvPr>
          <p:cNvSpPr txBox="1"/>
          <p:nvPr/>
        </p:nvSpPr>
        <p:spPr>
          <a:xfrm>
            <a:off x="3203848" y="548680"/>
            <a:ext cx="4572000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 роботи приймальної комісії</a:t>
            </a:r>
            <a:endParaRPr lang="uk-UA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fcyb">
            <a:extLst>
              <a:ext uri="{FF2B5EF4-FFF2-40B4-BE49-F238E27FC236}">
                <a16:creationId xmlns:a16="http://schemas.microsoft.com/office/drawing/2014/main" id="{2CCC9B54-81E8-444C-9D8A-7A05731E4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95466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3072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9D92ACDE-24F9-4D88-A257-8FBFACEAC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25756"/>
              </p:ext>
            </p:extLst>
          </p:nvPr>
        </p:nvGraphicFramePr>
        <p:xfrm>
          <a:off x="1514792" y="1988840"/>
          <a:ext cx="6513592" cy="2105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0746">
                  <a:extLst>
                    <a:ext uri="{9D8B030D-6E8A-4147-A177-3AD203B41FA5}">
                      <a16:colId xmlns:a16="http://schemas.microsoft.com/office/drawing/2014/main" val="3313780110"/>
                    </a:ext>
                  </a:extLst>
                </a:gridCol>
                <a:gridCol w="2171423">
                  <a:extLst>
                    <a:ext uri="{9D8B030D-6E8A-4147-A177-3AD203B41FA5}">
                      <a16:colId xmlns:a16="http://schemas.microsoft.com/office/drawing/2014/main" val="649219456"/>
                    </a:ext>
                  </a:extLst>
                </a:gridCol>
                <a:gridCol w="2171423">
                  <a:extLst>
                    <a:ext uri="{9D8B030D-6E8A-4147-A177-3AD203B41FA5}">
                      <a16:colId xmlns:a16="http://schemas.microsoft.com/office/drawing/2014/main" val="1039711062"/>
                    </a:ext>
                  </a:extLst>
                </a:gridCol>
              </a:tblGrid>
              <a:tr h="701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rgbClr val="000099"/>
                          </a:solidFill>
                          <a:effectLst/>
                        </a:rPr>
                        <a:t> </a:t>
                      </a:r>
                      <a:endParaRPr lang="uk-UA" sz="20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rgbClr val="000099"/>
                          </a:solidFill>
                          <a:effectLst/>
                        </a:rPr>
                        <a:t>Всього </a:t>
                      </a:r>
                      <a:endParaRPr lang="uk-UA" sz="20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rgbClr val="000099"/>
                          </a:solidFill>
                          <a:effectLst/>
                        </a:rPr>
                        <a:t>З них на контракт</a:t>
                      </a:r>
                      <a:endParaRPr lang="uk-UA" sz="20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7140345"/>
                  </a:ext>
                </a:extLst>
              </a:tr>
              <a:tr h="701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rgbClr val="000099"/>
                          </a:solidFill>
                          <a:effectLst/>
                        </a:rPr>
                        <a:t>2020</a:t>
                      </a:r>
                      <a:r>
                        <a:rPr lang="en-US" sz="2000">
                          <a:solidFill>
                            <a:srgbClr val="000099"/>
                          </a:solidFill>
                          <a:effectLst/>
                        </a:rPr>
                        <a:t>/</a:t>
                      </a:r>
                      <a:r>
                        <a:rPr lang="uk-UA" sz="2000">
                          <a:solidFill>
                            <a:srgbClr val="000099"/>
                          </a:solidFill>
                          <a:effectLst/>
                        </a:rPr>
                        <a:t>2021</a:t>
                      </a:r>
                      <a:endParaRPr lang="uk-UA" sz="200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rgbClr val="000099"/>
                          </a:solidFill>
                          <a:effectLst/>
                        </a:rPr>
                        <a:t>121</a:t>
                      </a:r>
                      <a:endParaRPr lang="uk-UA" sz="20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solidFill>
                            <a:srgbClr val="000099"/>
                          </a:solidFill>
                          <a:effectLst/>
                        </a:rPr>
                        <a:t>11</a:t>
                      </a:r>
                      <a:endParaRPr lang="uk-UA" sz="2000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5092218"/>
                  </a:ext>
                </a:extLst>
              </a:tr>
              <a:tr h="701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99"/>
                          </a:solidFill>
                          <a:effectLst/>
                        </a:rPr>
                        <a:t>2021/2022</a:t>
                      </a:r>
                      <a:endParaRPr lang="uk-UA" sz="200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solidFill>
                            <a:srgbClr val="000099"/>
                          </a:solidFill>
                          <a:effectLst/>
                        </a:rPr>
                        <a:t>97</a:t>
                      </a:r>
                      <a:endParaRPr lang="uk-UA" sz="200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200"/>
                        </a:spcBef>
                      </a:pPr>
                      <a:r>
                        <a:rPr lang="uk-UA" sz="2000" b="1" kern="0" dirty="0">
                          <a:solidFill>
                            <a:srgbClr val="FF3300"/>
                          </a:solidFill>
                          <a:effectLst/>
                        </a:rPr>
                        <a:t>0</a:t>
                      </a:r>
                      <a:endParaRPr lang="uk-UA" sz="2000" b="1" kern="0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7965123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92CA3CAE-BDC2-467F-B12D-65146CCCB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3629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52352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EAB0B-E927-4B2F-9D8B-FF2F6111F36D}"/>
              </a:ext>
            </a:extLst>
          </p:cNvPr>
          <p:cNvSpPr txBox="1"/>
          <p:nvPr/>
        </p:nvSpPr>
        <p:spPr>
          <a:xfrm>
            <a:off x="2195736" y="793196"/>
            <a:ext cx="5329382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 до магістратури</a:t>
            </a:r>
            <a:endParaRPr lang="uk-UA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fcyb">
            <a:extLst>
              <a:ext uri="{FF2B5EF4-FFF2-40B4-BE49-F238E27FC236}">
                <a16:creationId xmlns:a16="http://schemas.microsoft.com/office/drawing/2014/main" id="{D074CC1A-65D9-47B7-AE72-E24D8D4AA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168" y="114261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162581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оформления с коринфскими колоннами">
  <a:themeElements>
    <a:clrScheme name="Шаблон оформления с коринфскими колоннами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Шаблон оформления с коринфскими колоннами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noFill/>
        <a:ln w="19050" algn="ctr">
          <a:solidFill>
            <a:schemeClr val="tx1"/>
          </a:solidFill>
          <a:prstDash val="sysDot"/>
          <a:round/>
          <a:headEnd/>
          <a:tailEnd/>
        </a:ln>
      </a:spPr>
      <a:bodyPr/>
      <a:lstStyle/>
    </a:lnDef>
  </a:objectDefaults>
  <a:extraClrSchemeLst>
    <a:extraClrScheme>
      <a:clrScheme name="Шаблон оформления с коринфскими колоннам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резентация7">
  <a:themeElements>
    <a:clrScheme name="Презентация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12028</TotalTime>
  <Words>2865</Words>
  <Application>Microsoft Office PowerPoint</Application>
  <PresentationFormat>Екран (4:3)</PresentationFormat>
  <Paragraphs>428</Paragraphs>
  <Slides>56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56</vt:i4>
      </vt:variant>
    </vt:vector>
  </HeadingPairs>
  <TitlesOfParts>
    <vt:vector size="67" baseType="lpstr">
      <vt:lpstr>Arial</vt:lpstr>
      <vt:lpstr>Calibri</vt:lpstr>
      <vt:lpstr>Century Gothic</vt:lpstr>
      <vt:lpstr>Monotype Corsiva</vt:lpstr>
      <vt:lpstr>Palatino Linotype</vt:lpstr>
      <vt:lpstr>Times</vt:lpstr>
      <vt:lpstr>Times New Roman</vt:lpstr>
      <vt:lpstr>Wingdings</vt:lpstr>
      <vt:lpstr>Шаблон оформления с коринфскими колоннами</vt:lpstr>
      <vt:lpstr>Шаблон схемы книгохранилища</vt:lpstr>
      <vt:lpstr>Презентация7</vt:lpstr>
      <vt:lpstr>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Відзнаки студентів</vt:lpstr>
      <vt:lpstr>Студентські олімпіади </vt:lpstr>
      <vt:lpstr>Студентські хакатони</vt:lpstr>
      <vt:lpstr>CSC Hackathon 2021 для студентів спільно з Hackathon Expert Group і Apostera GmbH</vt:lpstr>
      <vt:lpstr>March AI Hackathon (Online) з Hackathon Expert Group і Apostera GmbH  19-21.03.2021</vt:lpstr>
      <vt:lpstr>Презентація PowerPoint</vt:lpstr>
      <vt:lpstr>Презентація PowerPoint</vt:lpstr>
      <vt:lpstr>Порівняльна діаграма щодо кількості студентів ФКНК, які були поселені у 2020 та 2021 роках </vt:lpstr>
      <vt:lpstr>Пільгові категорії студентів, які проживають у гуртожитку </vt:lpstr>
      <vt:lpstr>Черга  на поселення у гуртожиток студентів ФКНК  на 01.12.2021 </vt:lpstr>
      <vt:lpstr>На розпорядження ректора від 04.11.21 р., №113 щодо моніторингу стану вакцинації серед здобувачів освіти на 1 грудня пройшли опитування 860 студентів та 23 аспіранти нашого факультету </vt:lpstr>
      <vt:lpstr>Відраховано у 2020/2021 навчальному році</vt:lpstr>
      <vt:lpstr>КАДРИ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Робота науково-методичної комісії у 2021 році</vt:lpstr>
      <vt:lpstr>Робота науково-методичної комісії у 2021 році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Кадровий склад НДЧ 2021 р.</vt:lpstr>
      <vt:lpstr>Теми за загальним фондом, які виконувалися на факультеті в 2021 р.</vt:lpstr>
      <vt:lpstr>Теми за спеціальним фондом, які виконувалися на факультеті в 2021 р.</vt:lpstr>
      <vt:lpstr>     Надходження до спеціального фонду</vt:lpstr>
      <vt:lpstr>Заявки, які були подані на отримання грантів для фінансування наукових досліджень у 2021 р.</vt:lpstr>
      <vt:lpstr>Перспективи фінансування наукових досліджень у 2021 р.</vt:lpstr>
      <vt:lpstr>Публікації співробітників факультету в 2021 р.</vt:lpstr>
      <vt:lpstr>Факультет був організатором та співорганізатором 15 Міжнародних наукових конференцій (онлайн)</vt:lpstr>
      <vt:lpstr>Наукова робота студентів</vt:lpstr>
      <vt:lpstr>Аспірантура 2021 р.</vt:lpstr>
      <vt:lpstr>Наукова періодика факультету : 2 фахових наукових журнали </vt:lpstr>
      <vt:lpstr>Міжнародна діяльність у 2021 р.</vt:lpstr>
      <vt:lpstr>Мобільність співробітників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KNU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Кадровый понеціал: штатні викладачі</dc:title>
  <dc:creator>buy</dc:creator>
  <cp:lastModifiedBy> </cp:lastModifiedBy>
  <cp:revision>872</cp:revision>
  <cp:lastPrinted>2019-11-28T11:48:43Z</cp:lastPrinted>
  <dcterms:created xsi:type="dcterms:W3CDTF">2005-12-20T13:21:40Z</dcterms:created>
  <dcterms:modified xsi:type="dcterms:W3CDTF">2021-12-23T16:21:05Z</dcterms:modified>
</cp:coreProperties>
</file>