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8" r:id="rId2"/>
    <p:sldMasterId id="2147483742" r:id="rId3"/>
  </p:sldMasterIdLst>
  <p:notesMasterIdLst>
    <p:notesMasterId r:id="rId55"/>
  </p:notesMasterIdLst>
  <p:sldIdLst>
    <p:sldId id="298" r:id="rId4"/>
    <p:sldId id="690" r:id="rId5"/>
    <p:sldId id="309" r:id="rId6"/>
    <p:sldId id="773" r:id="rId7"/>
    <p:sldId id="688" r:id="rId8"/>
    <p:sldId id="689" r:id="rId9"/>
    <p:sldId id="772" r:id="rId10"/>
    <p:sldId id="750" r:id="rId11"/>
    <p:sldId id="663" r:id="rId12"/>
    <p:sldId id="665" r:id="rId13"/>
    <p:sldId id="722" r:id="rId14"/>
    <p:sldId id="709" r:id="rId15"/>
    <p:sldId id="670" r:id="rId16"/>
    <p:sldId id="671" r:id="rId17"/>
    <p:sldId id="771" r:id="rId18"/>
    <p:sldId id="731" r:id="rId19"/>
    <p:sldId id="732" r:id="rId20"/>
    <p:sldId id="610" r:id="rId21"/>
    <p:sldId id="589" r:id="rId22"/>
    <p:sldId id="592" r:id="rId23"/>
    <p:sldId id="774" r:id="rId24"/>
    <p:sldId id="598" r:id="rId25"/>
    <p:sldId id="725" r:id="rId26"/>
    <p:sldId id="726" r:id="rId27"/>
    <p:sldId id="727" r:id="rId28"/>
    <p:sldId id="728" r:id="rId29"/>
    <p:sldId id="607" r:id="rId30"/>
    <p:sldId id="69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14" r:id="rId48"/>
    <p:sldId id="715" r:id="rId49"/>
    <p:sldId id="733" r:id="rId50"/>
    <p:sldId id="716" r:id="rId51"/>
    <p:sldId id="481" r:id="rId52"/>
    <p:sldId id="692" r:id="rId53"/>
    <p:sldId id="693" r:id="rId54"/>
  </p:sldIdLst>
  <p:sldSz cx="9144000" cy="6858000" type="screen4x3"/>
  <p:notesSz cx="6669088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00CC"/>
    <a:srgbClr val="8BCDFF"/>
    <a:srgbClr val="0070C0"/>
    <a:srgbClr val="0066CC"/>
    <a:srgbClr val="976B3F"/>
    <a:srgbClr val="3399FF"/>
    <a:srgbClr val="855E3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05" autoAdjust="0"/>
    <p:restoredTop sz="94563" autoAdjust="0"/>
  </p:normalViewPr>
  <p:slideViewPr>
    <p:cSldViewPr>
      <p:cViewPr>
        <p:scale>
          <a:sx n="100" d="100"/>
          <a:sy n="100" d="100"/>
        </p:scale>
        <p:origin x="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SHPUR\ZVIT_DEAN_2017\&#1044;&#1072;&#1085;&#1085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SHPUR\ZVIT_DEAN_2017\&#1044;&#1072;&#1085;&#1085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-Dean\AppData\Local\Microsoft\Windows\Temporary%20Internet%20Files\Content.IE5\KW73JOTB\O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SHPUR\ZVIT_DEAN_2017\&#1044;&#1072;&#1085;&#1085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SHPUR\ZVIT_DEAN_2017\&#1044;&#1072;&#1085;&#1085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KASHPUR\ZVIT_DEAN_2017\&#1044;&#1072;&#1085;&#1085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882612338627559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883972039096556E-3"/>
                  <c:y val="-4.43727124414578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941986019548876E-3"/>
                  <c:y val="-4.99193014966400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255981359397704E-3"/>
                  <c:y val="-2.218635622072891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19796737894597E-2"/>
                  <c:y val="-3.05062398035022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Лист4!$A$1:$A$5</c:f>
              <c:strCache>
                <c:ptCount val="5"/>
                <c:pt idx="0">
                  <c:v>2013 р.</c:v>
                </c:pt>
                <c:pt idx="1">
                  <c:v>2014 р.</c:v>
                </c:pt>
                <c:pt idx="2">
                  <c:v>2015 р.</c:v>
                </c:pt>
                <c:pt idx="3">
                  <c:v>2016 р.</c:v>
                </c:pt>
                <c:pt idx="4">
                  <c:v>2017 р.</c:v>
                </c:pt>
              </c:strCache>
            </c:strRef>
          </c:cat>
          <c:val>
            <c:numRef>
              <c:f>Лист4!$B$1:$B$5</c:f>
              <c:numCache>
                <c:formatCode>General</c:formatCode>
                <c:ptCount val="5"/>
                <c:pt idx="0">
                  <c:v>213</c:v>
                </c:pt>
                <c:pt idx="1">
                  <c:v>193</c:v>
                </c:pt>
                <c:pt idx="2">
                  <c:v>159</c:v>
                </c:pt>
                <c:pt idx="3">
                  <c:v>263</c:v>
                </c:pt>
                <c:pt idx="4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08064"/>
        <c:axId val="25112576"/>
        <c:axId val="0"/>
      </c:bar3DChart>
      <c:catAx>
        <c:axId val="2440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25112576"/>
        <c:crosses val="autoZero"/>
        <c:auto val="1"/>
        <c:lblAlgn val="ctr"/>
        <c:lblOffset val="100"/>
        <c:noMultiLvlLbl val="0"/>
      </c:catAx>
      <c:valAx>
        <c:axId val="2511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2440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Штат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8850762854254458E-3"/>
                  <c:y val="-0.3190258550897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70104606892127E-3"/>
                  <c:y val="-0.25994270838593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8593203448775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679744736761248E-3"/>
                  <c:y val="-0.20309191234643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786496491174168E-3"/>
                  <c:y val="-0.39549477667464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28058751047863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679744736761248E-3"/>
                  <c:y val="-0.19507512633276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466241227935416E-3"/>
                  <c:y val="-0.21645322236923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893248245587084E-3"/>
                  <c:y val="-0.21645322236923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Лист1!$C$7:$C$15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Лист1!$D$7:$D$15</c:f>
              <c:numCache>
                <c:formatCode>General</c:formatCode>
                <c:ptCount val="9"/>
                <c:pt idx="0">
                  <c:v>13.65</c:v>
                </c:pt>
                <c:pt idx="1">
                  <c:v>10.01</c:v>
                </c:pt>
                <c:pt idx="2">
                  <c:v>11.17</c:v>
                </c:pt>
                <c:pt idx="3">
                  <c:v>7.32</c:v>
                </c:pt>
                <c:pt idx="4">
                  <c:v>18.850000000000001</c:v>
                </c:pt>
                <c:pt idx="5">
                  <c:v>12.23</c:v>
                </c:pt>
                <c:pt idx="6">
                  <c:v>7.75</c:v>
                </c:pt>
                <c:pt idx="7">
                  <c:v>9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v>Погодинники</c:v>
          </c:tx>
          <c:invertIfNegative val="0"/>
          <c:cat>
            <c:strRef>
              <c:f>Лист1!$C$7:$C$15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Лист1!$E$7:$E$15</c:f>
              <c:numCache>
                <c:formatCode>General</c:formatCode>
                <c:ptCount val="9"/>
                <c:pt idx="0">
                  <c:v>1.1499999999999999</c:v>
                </c:pt>
                <c:pt idx="1">
                  <c:v>0.51</c:v>
                </c:pt>
                <c:pt idx="2">
                  <c:v>0.67</c:v>
                </c:pt>
                <c:pt idx="3">
                  <c:v>0.32</c:v>
                </c:pt>
                <c:pt idx="4">
                  <c:v>0.1</c:v>
                </c:pt>
                <c:pt idx="5">
                  <c:v>0.23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33792"/>
        <c:axId val="24531328"/>
        <c:axId val="0"/>
      </c:bar3DChart>
      <c:catAx>
        <c:axId val="2443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24531328"/>
        <c:crosses val="autoZero"/>
        <c:auto val="1"/>
        <c:lblAlgn val="ctr"/>
        <c:lblOffset val="100"/>
        <c:noMultiLvlLbl val="0"/>
      </c:catAx>
      <c:valAx>
        <c:axId val="2453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24433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2.1554156410165847E-2"/>
          <c:w val="0.77651290463692035"/>
          <c:h val="0.74861799706147947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8.9679301169926506E-3"/>
                  <c:y val="-0.28924563937340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1746472614153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93100389975502E-3"/>
                  <c:y val="-0.34333222234566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34333222234566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93100389975502E-3"/>
                  <c:y val="-0.35038699403769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35744176572973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946550194987751E-3"/>
                  <c:y val="-0.38095767136984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839650584963253E-3"/>
                  <c:y val="-0.39018683109284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37268573566293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[OM.xlsx]OM!$B$13:$B$21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[OM.xlsx]OM!$C$13:$C$21</c:f>
              <c:numCache>
                <c:formatCode>General</c:formatCode>
                <c:ptCount val="9"/>
                <c:pt idx="0">
                  <c:v>42</c:v>
                </c:pt>
                <c:pt idx="1">
                  <c:v>44</c:v>
                </c:pt>
                <c:pt idx="2">
                  <c:v>49</c:v>
                </c:pt>
                <c:pt idx="3">
                  <c:v>49</c:v>
                </c:pt>
                <c:pt idx="4">
                  <c:v>50</c:v>
                </c:pt>
                <c:pt idx="5">
                  <c:v>51</c:v>
                </c:pt>
                <c:pt idx="6">
                  <c:v>56</c:v>
                </c:pt>
                <c:pt idx="7">
                  <c:v>57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525504"/>
        <c:axId val="91527040"/>
        <c:axId val="0"/>
      </c:bar3DChart>
      <c:catAx>
        <c:axId val="9152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91527040"/>
        <c:crosses val="autoZero"/>
        <c:auto val="1"/>
        <c:lblAlgn val="ctr"/>
        <c:lblOffset val="100"/>
        <c:noMultiLvlLbl val="0"/>
      </c:catAx>
      <c:valAx>
        <c:axId val="9152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uk-UA"/>
          </a:p>
        </c:txPr>
        <c:crossAx val="91525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 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Лист2!$B$5:$B$13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Лист2!$C$5:$C$13</c:f>
              <c:numCache>
                <c:formatCode>General</c:formatCode>
                <c:ptCount val="9"/>
                <c:pt idx="0">
                  <c:v>436</c:v>
                </c:pt>
                <c:pt idx="1">
                  <c:v>431</c:v>
                </c:pt>
                <c:pt idx="2">
                  <c:v>523</c:v>
                </c:pt>
                <c:pt idx="3">
                  <c:v>471</c:v>
                </c:pt>
                <c:pt idx="4">
                  <c:v>402</c:v>
                </c:pt>
                <c:pt idx="5">
                  <c:v>461</c:v>
                </c:pt>
                <c:pt idx="6">
                  <c:v>450</c:v>
                </c:pt>
                <c:pt idx="7">
                  <c:v>369</c:v>
                </c:pt>
                <c:pt idx="8">
                  <c:v>390</c:v>
                </c:pt>
              </c:numCache>
            </c:numRef>
          </c:val>
        </c:ser>
        <c:ser>
          <c:idx val="1"/>
          <c:order val="1"/>
          <c:tx>
            <c:v>аудиторне</c:v>
          </c:tx>
          <c:invertIfNegative val="0"/>
          <c:cat>
            <c:strRef>
              <c:f>Лист2!$B$5:$B$13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Лист2!$D$5:$D$13</c:f>
              <c:numCache>
                <c:formatCode>General</c:formatCode>
                <c:ptCount val="9"/>
                <c:pt idx="0">
                  <c:v>219</c:v>
                </c:pt>
                <c:pt idx="1">
                  <c:v>245</c:v>
                </c:pt>
                <c:pt idx="2">
                  <c:v>210</c:v>
                </c:pt>
                <c:pt idx="3">
                  <c:v>202</c:v>
                </c:pt>
                <c:pt idx="4">
                  <c:v>249</c:v>
                </c:pt>
                <c:pt idx="5">
                  <c:v>226</c:v>
                </c:pt>
                <c:pt idx="6">
                  <c:v>238</c:v>
                </c:pt>
                <c:pt idx="7">
                  <c:v>233</c:v>
                </c:pt>
                <c:pt idx="8">
                  <c:v>238</c:v>
                </c:pt>
              </c:numCache>
            </c:numRef>
          </c:val>
        </c:ser>
        <c:ser>
          <c:idx val="2"/>
          <c:order val="2"/>
          <c:tx>
            <c:v>лекційне</c:v>
          </c:tx>
          <c:invertIfNegative val="0"/>
          <c:cat>
            <c:strRef>
              <c:f>Лист2!$B$5:$B$13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Лист2!$E$5:$E$13</c:f>
              <c:numCache>
                <c:formatCode>General</c:formatCode>
                <c:ptCount val="9"/>
                <c:pt idx="0">
                  <c:v>154</c:v>
                </c:pt>
                <c:pt idx="1">
                  <c:v>103</c:v>
                </c:pt>
                <c:pt idx="2">
                  <c:v>129</c:v>
                </c:pt>
                <c:pt idx="3">
                  <c:v>188</c:v>
                </c:pt>
                <c:pt idx="4">
                  <c:v>130</c:v>
                </c:pt>
                <c:pt idx="5">
                  <c:v>145</c:v>
                </c:pt>
                <c:pt idx="6">
                  <c:v>143</c:v>
                </c:pt>
                <c:pt idx="7">
                  <c:v>137</c:v>
                </c:pt>
                <c:pt idx="8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710016"/>
        <c:axId val="90711552"/>
        <c:axId val="0"/>
      </c:bar3DChart>
      <c:catAx>
        <c:axId val="9071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0711552"/>
        <c:crosses val="autoZero"/>
        <c:auto val="1"/>
        <c:lblAlgn val="ctr"/>
        <c:lblOffset val="100"/>
        <c:noMultiLvlLbl val="0"/>
      </c:catAx>
      <c:valAx>
        <c:axId val="9071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0710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uk-UA"/>
        </a:p>
      </c:txPr>
    </c:legend>
    <c:plotVisOnly val="1"/>
    <c:dispBlanksAs val="gap"/>
    <c:showDLblsOverMax val="0"/>
  </c:chart>
  <c:spPr>
    <a:ln>
      <a:gradFill>
        <a:gsLst>
          <a:gs pos="0">
            <a:schemeClr val="accent1">
              <a:shade val="30000"/>
              <a:satMod val="115000"/>
            </a:schemeClr>
          </a:gs>
          <a:gs pos="55000">
            <a:schemeClr val="accent1">
              <a:shade val="67500"/>
              <a:satMod val="115000"/>
            </a:schemeClr>
          </a:gs>
          <a:gs pos="100000">
            <a:schemeClr val="accent1">
              <a:shade val="100000"/>
              <a:satMod val="115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Лист2!$C$34:$C$42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Лист2!$D$34:$D$42</c:f>
              <c:numCache>
                <c:formatCode>General</c:formatCode>
                <c:ptCount val="9"/>
                <c:pt idx="0">
                  <c:v>515</c:v>
                </c:pt>
                <c:pt idx="1">
                  <c:v>371</c:v>
                </c:pt>
                <c:pt idx="2">
                  <c:v>563</c:v>
                </c:pt>
                <c:pt idx="3">
                  <c:v>530</c:v>
                </c:pt>
                <c:pt idx="4">
                  <c:v>473</c:v>
                </c:pt>
                <c:pt idx="5">
                  <c:v>446</c:v>
                </c:pt>
                <c:pt idx="6">
                  <c:v>596</c:v>
                </c:pt>
                <c:pt idx="7">
                  <c:v>363</c:v>
                </c:pt>
                <c:pt idx="8">
                  <c:v>434</c:v>
                </c:pt>
              </c:numCache>
            </c:numRef>
          </c:val>
        </c:ser>
        <c:ser>
          <c:idx val="1"/>
          <c:order val="1"/>
          <c:tx>
            <c:v>аудиторне</c:v>
          </c:tx>
          <c:invertIfNegative val="0"/>
          <c:cat>
            <c:strRef>
              <c:f>Лист2!$C$34:$C$42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Лист2!$E$34:$E$42</c:f>
              <c:numCache>
                <c:formatCode>General</c:formatCode>
                <c:ptCount val="9"/>
                <c:pt idx="0">
                  <c:v>356</c:v>
                </c:pt>
                <c:pt idx="1">
                  <c:v>343</c:v>
                </c:pt>
                <c:pt idx="2">
                  <c:v>297</c:v>
                </c:pt>
                <c:pt idx="3">
                  <c:v>370</c:v>
                </c:pt>
                <c:pt idx="4">
                  <c:v>365</c:v>
                </c:pt>
                <c:pt idx="5">
                  <c:v>317</c:v>
                </c:pt>
                <c:pt idx="6">
                  <c:v>378</c:v>
                </c:pt>
                <c:pt idx="7">
                  <c:v>283</c:v>
                </c:pt>
                <c:pt idx="8">
                  <c:v>309</c:v>
                </c:pt>
              </c:numCache>
            </c:numRef>
          </c:val>
        </c:ser>
        <c:ser>
          <c:idx val="2"/>
          <c:order val="2"/>
          <c:tx>
            <c:v>лекційне</c:v>
          </c:tx>
          <c:invertIfNegative val="0"/>
          <c:cat>
            <c:strRef>
              <c:f>Лист2!$C$34:$C$42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Лист2!$F$34:$F$42</c:f>
              <c:numCache>
                <c:formatCode>General</c:formatCode>
                <c:ptCount val="9"/>
                <c:pt idx="0">
                  <c:v>138</c:v>
                </c:pt>
                <c:pt idx="1">
                  <c:v>104</c:v>
                </c:pt>
                <c:pt idx="2">
                  <c:v>145</c:v>
                </c:pt>
                <c:pt idx="3">
                  <c:v>168</c:v>
                </c:pt>
                <c:pt idx="4">
                  <c:v>112</c:v>
                </c:pt>
                <c:pt idx="5">
                  <c:v>143</c:v>
                </c:pt>
                <c:pt idx="6">
                  <c:v>117</c:v>
                </c:pt>
                <c:pt idx="7">
                  <c:v>147</c:v>
                </c:pt>
                <c:pt idx="8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759168"/>
        <c:axId val="90760704"/>
        <c:axId val="0"/>
      </c:bar3DChart>
      <c:catAx>
        <c:axId val="90759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0760704"/>
        <c:crosses val="autoZero"/>
        <c:auto val="1"/>
        <c:lblAlgn val="ctr"/>
        <c:lblOffset val="100"/>
        <c:noMultiLvlLbl val="0"/>
      </c:catAx>
      <c:valAx>
        <c:axId val="9076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0759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Лист2!$C$53:$C$61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Лист2!$D$53:$D$61</c:f>
              <c:numCache>
                <c:formatCode>General</c:formatCode>
                <c:ptCount val="9"/>
                <c:pt idx="0">
                  <c:v>501</c:v>
                </c:pt>
                <c:pt idx="1">
                  <c:v>570</c:v>
                </c:pt>
                <c:pt idx="2">
                  <c:v>542</c:v>
                </c:pt>
                <c:pt idx="3">
                  <c:v>474</c:v>
                </c:pt>
                <c:pt idx="4">
                  <c:v>391</c:v>
                </c:pt>
                <c:pt idx="5">
                  <c:v>478</c:v>
                </c:pt>
                <c:pt idx="6">
                  <c:v>593</c:v>
                </c:pt>
                <c:pt idx="7">
                  <c:v>421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v>аудиторне</c:v>
          </c:tx>
          <c:invertIfNegative val="0"/>
          <c:cat>
            <c:strRef>
              <c:f>Лист2!$C$53:$C$61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Лист2!$E$53:$E$61</c:f>
              <c:numCache>
                <c:formatCode>General</c:formatCode>
                <c:ptCount val="9"/>
                <c:pt idx="0">
                  <c:v>399</c:v>
                </c:pt>
                <c:pt idx="1">
                  <c:v>440</c:v>
                </c:pt>
                <c:pt idx="2">
                  <c:v>333</c:v>
                </c:pt>
                <c:pt idx="3">
                  <c:v>364</c:v>
                </c:pt>
                <c:pt idx="4">
                  <c:v>360</c:v>
                </c:pt>
                <c:pt idx="5">
                  <c:v>415</c:v>
                </c:pt>
                <c:pt idx="6">
                  <c:v>448</c:v>
                </c:pt>
                <c:pt idx="7">
                  <c:v>359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v>лекційне</c:v>
          </c:tx>
          <c:invertIfNegative val="0"/>
          <c:cat>
            <c:strRef>
              <c:f>Лист2!$C$53:$C$61</c:f>
              <c:strCache>
                <c:ptCount val="9"/>
                <c:pt idx="0">
                  <c:v>ІС</c:v>
                </c:pt>
                <c:pt idx="1">
                  <c:v>ДО</c:v>
                </c:pt>
                <c:pt idx="2">
                  <c:v>МІ</c:v>
                </c:pt>
                <c:pt idx="3">
                  <c:v>ПС</c:v>
                </c:pt>
                <c:pt idx="4">
                  <c:v>ОМ</c:v>
                </c:pt>
                <c:pt idx="5">
                  <c:v>ТТП</c:v>
                </c:pt>
                <c:pt idx="6">
                  <c:v>ТК</c:v>
                </c:pt>
                <c:pt idx="7">
                  <c:v>САТР</c:v>
                </c:pt>
                <c:pt idx="8">
                  <c:v>МСС</c:v>
                </c:pt>
              </c:strCache>
            </c:strRef>
          </c:cat>
          <c:val>
            <c:numRef>
              <c:f>Лист2!$F$53:$F$61</c:f>
              <c:numCache>
                <c:formatCode>General</c:formatCode>
                <c:ptCount val="9"/>
                <c:pt idx="0">
                  <c:v>0</c:v>
                </c:pt>
                <c:pt idx="1">
                  <c:v>90</c:v>
                </c:pt>
                <c:pt idx="2">
                  <c:v>73</c:v>
                </c:pt>
                <c:pt idx="3">
                  <c:v>65</c:v>
                </c:pt>
                <c:pt idx="4">
                  <c:v>60</c:v>
                </c:pt>
                <c:pt idx="5">
                  <c:v>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353728"/>
        <c:axId val="97355264"/>
        <c:axId val="0"/>
      </c:bar3DChart>
      <c:catAx>
        <c:axId val="9735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7355264"/>
        <c:crosses val="autoZero"/>
        <c:auto val="1"/>
        <c:lblAlgn val="ctr"/>
        <c:lblOffset val="100"/>
        <c:noMultiLvlLbl val="0"/>
      </c:catAx>
      <c:valAx>
        <c:axId val="9735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uk-UA"/>
          </a:p>
        </c:txPr>
        <c:crossAx val="9735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155C8D-855E-4B03-83B1-677CD9912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7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81415-83E2-42F0-9FB0-F929C5A4E918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3AB9B-66AC-41F5-A6E6-76F56BA591D9}" type="slidenum">
              <a:rPr lang="ru-RU" altLang="ru-RU" smtClean="0">
                <a:latin typeface="Arial" pitchFamily="34" charset="0"/>
              </a:rPr>
              <a:pPr/>
              <a:t>3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15A38-A50C-4474-AF62-9710B2DEAE95}" type="slidenum">
              <a:rPr lang="ru-RU" altLang="ru-RU" smtClean="0">
                <a:latin typeface="Arial" pitchFamily="34" charset="0"/>
              </a:rPr>
              <a:pPr/>
              <a:t>7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34DCA-E916-4220-80FC-DC7500EFFBF1}" type="slidenum">
              <a:rPr lang="ru-RU" altLang="ru-RU" smtClean="0">
                <a:latin typeface="Arial" pitchFamily="34" charset="0"/>
              </a:rPr>
              <a:pPr/>
              <a:t>9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>
              <a:latin typeface="Arial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A28E-166B-487D-9E05-A6C1A1A118CB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35046-4A09-4B56-9B30-4A7F0C9BE874}" type="slidenum">
              <a:rPr lang="ru-RU" altLang="ru-RU" smtClean="0">
                <a:latin typeface="Arial" pitchFamily="34" charset="0"/>
              </a:rPr>
              <a:pPr/>
              <a:t>49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BCC2-DA20-4897-9C1D-7634B29B6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53CA-B863-47FF-B6B9-B9E6EB12A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16FB-9B7A-4B74-82A4-C52C594E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170F-FA5A-4272-B42C-CF778112F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E8E9-BFBB-4616-809D-C7161DAF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E797-7B1D-4E6C-889D-50CCDC04A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4D9C-5AA7-4A4B-9E80-117CBC16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3C66-6DB2-4E59-9E46-358E5290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37C-4264-46DF-9BC9-B899E849C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A834-A1E6-46FB-8C1E-49215F7A6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7FDA-3822-44D6-BCA8-CBBE9F99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6BA9-2D7A-4350-B07F-0C8720ECA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9F04-1712-4B62-A5D7-59193F5D2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608E-3E12-4E4A-BF40-ADA4822B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4540-20F0-4015-8D66-FFE141C0E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BB58-E1BF-4F14-9D03-450977983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9140-C445-476C-8DAB-F0F5DA141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DFF3-F6B8-41F9-A6E6-431DB23D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7467-CF1D-442A-BE69-3A385ABF1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C4AB-1EB3-4F27-8095-9B4DF5AA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A532-E194-4E3F-8BB5-D8D6E159A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D687-172C-4863-8451-A9E8D8A5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A4BD-34D5-45C3-B031-C01705CE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40AC-A244-4B4C-BF31-A36FED964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EE4C-DDD0-49B7-87F8-00C8A559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C60F-4C01-4B6F-B005-9977EBC5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C637-0F27-40B3-A593-E417CE103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E2F6-29D2-4855-9809-FACC83F32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9AD7-DA66-41B3-9BD0-6B184AB9C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ABED-B1F0-467F-BBB7-8D4FB443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15F9-5F86-459F-8261-91C60E84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63AF-71AF-45ED-AEFF-722733FD4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7B09-2012-4199-A4EA-DD12F2BE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24F9-FB62-4DDA-920C-AF8E7CA3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E7CE-709A-4729-B15B-6D4B3552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C114-6185-4644-8078-01B94164B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6B46-D16B-40C9-99B1-A770F7F8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E5A9C196-03B7-4D3D-915E-6DCDB5B5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73A86D4-340C-40FB-B9CB-C39D06E8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357C716-6BDC-4B5A-B447-F93FAC2E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cpc.baylor.edu/icpc/" TargetMode="Externa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topcoder.com/tc?module=AlgoRank&amp;cc=840" TargetMode="External"/><Relationship Id="rId3" Type="http://schemas.openxmlformats.org/officeDocument/2006/relationships/hyperlink" Target="https://community.topcoder.com/tc?module=AlgoRank&amp;cc=643" TargetMode="External"/><Relationship Id="rId7" Type="http://schemas.openxmlformats.org/officeDocument/2006/relationships/hyperlink" Target="https://community.topcoder.com/tc?module=AlgoRank&amp;cc=804" TargetMode="External"/><Relationship Id="rId2" Type="http://schemas.openxmlformats.org/officeDocument/2006/relationships/hyperlink" Target="http://community.topcoder.com/stat?c=country_avg_rating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community.topcoder.com/tc?module=AlgoRank&amp;cc=616" TargetMode="External"/><Relationship Id="rId11" Type="http://schemas.openxmlformats.org/officeDocument/2006/relationships/hyperlink" Target="https://community.topcoder.com/tc?module=AlgoRank&amp;cc=112" TargetMode="External"/><Relationship Id="rId5" Type="http://schemas.openxmlformats.org/officeDocument/2006/relationships/hyperlink" Target="https://community.topcoder.com/tc?module=AlgoRank&amp;cc=392" TargetMode="External"/><Relationship Id="rId10" Type="http://schemas.openxmlformats.org/officeDocument/2006/relationships/hyperlink" Target="https://community.topcoder.com/tc?module=AlgoRank&amp;cc=158" TargetMode="External"/><Relationship Id="rId4" Type="http://schemas.openxmlformats.org/officeDocument/2006/relationships/hyperlink" Target="https://community.topcoder.com/tc?module=AlgoRank&amp;cc=156" TargetMode="External"/><Relationship Id="rId9" Type="http://schemas.openxmlformats.org/officeDocument/2006/relationships/hyperlink" Target="https://community.topcoder.com/tc?module=AlgoRank&amp;cc=41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ratech.ua/ru" TargetMode="External"/><Relationship Id="rId3" Type="http://schemas.openxmlformats.org/officeDocument/2006/relationships/hyperlink" Target="http://radideneg.ru/img/original/Gig/7132.8182f19cdf7ed6f7bd586ea81c016385.pn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ukraine.org.ua/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.ua/suspilstvo/istoriia-neimovirnoi-zhahy-do-zhyttia-ta-cholovichoi-druzhby-iak-poranenyi-boiets-vchyvsia-nanovo-zhyty-128671.htmln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www.youtube.com/watch?v=5h3Bx67EgV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pmod.org/" TargetMode="External"/><Relationship Id="rId5" Type="http://schemas.openxmlformats.org/officeDocument/2006/relationships/hyperlink" Target="http://campusradio.univ.kiev.ua/" TargetMode="External"/><Relationship Id="rId4" Type="http://schemas.openxmlformats.org/officeDocument/2006/relationships/hyperlink" Target="http://www.nrcu.gov.ua/ru/schedule/period-items.html?channelID=1&amp;date=2017-07-2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3716338"/>
            <a:ext cx="7129462" cy="23050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b="1" kern="1200" dirty="0">
              <a:solidFill>
                <a:srgbClr val="FF3300"/>
              </a:solidFill>
              <a:ea typeface="+mn-ea"/>
              <a:cs typeface="+mn-cs"/>
            </a:endParaRPr>
          </a:p>
        </p:txBody>
      </p:sp>
      <p:pic>
        <p:nvPicPr>
          <p:cNvPr id="10243" name="Picture 3" descr="gerb_unive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9750" y="2620963"/>
            <a:ext cx="8208963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6600" dirty="0">
                <a:solidFill>
                  <a:srgbClr val="FF3300"/>
                </a:solidFill>
                <a:latin typeface="Monotype Corsiva" pitchFamily="66" charset="0"/>
              </a:rPr>
              <a:t>Звіт </a:t>
            </a:r>
            <a:r>
              <a:rPr lang="uk-UA" sz="6600" dirty="0" smtClean="0">
                <a:solidFill>
                  <a:srgbClr val="FF3300"/>
                </a:solidFill>
                <a:latin typeface="Monotype Corsiva" pitchFamily="66" charset="0"/>
              </a:rPr>
              <a:t>декана</a:t>
            </a:r>
          </a:p>
          <a:p>
            <a:pPr>
              <a:defRPr/>
            </a:pPr>
            <a:r>
              <a:rPr lang="uk-UA" sz="3200" b="1" dirty="0">
                <a:solidFill>
                  <a:srgbClr val="FF3300"/>
                </a:solidFill>
                <a:latin typeface="Monotype Corsiva" pitchFamily="66" charset="0"/>
              </a:rPr>
              <a:t>ф</a:t>
            </a:r>
            <a:r>
              <a:rPr lang="uk-UA" sz="3200" b="1" dirty="0" smtClean="0">
                <a:solidFill>
                  <a:srgbClr val="FF3300"/>
                </a:solidFill>
                <a:latin typeface="Monotype Corsiva" pitchFamily="66" charset="0"/>
              </a:rPr>
              <a:t>акультету  </a:t>
            </a:r>
            <a:r>
              <a:rPr lang="uk-UA" sz="3200" b="1" dirty="0" err="1" smtClean="0">
                <a:solidFill>
                  <a:srgbClr val="FF3300"/>
                </a:solidFill>
                <a:latin typeface="Monotype Corsiva" pitchFamily="66" charset="0"/>
              </a:rPr>
              <a:t>комп</a:t>
            </a:r>
            <a:r>
              <a:rPr lang="en-US" sz="3200" b="1" dirty="0" smtClean="0">
                <a:solidFill>
                  <a:srgbClr val="FF3300"/>
                </a:solidFill>
                <a:latin typeface="Monotype Corsiva" pitchFamily="66" charset="0"/>
              </a:rPr>
              <a:t>’</a:t>
            </a:r>
            <a:r>
              <a:rPr lang="uk-UA" sz="3200" b="1" dirty="0" err="1" smtClean="0">
                <a:solidFill>
                  <a:srgbClr val="FF3300"/>
                </a:solidFill>
                <a:latin typeface="Monotype Corsiva" pitchFamily="66" charset="0"/>
              </a:rPr>
              <a:t>ютерних</a:t>
            </a:r>
            <a:r>
              <a:rPr lang="uk-UA" sz="3200" b="1" dirty="0" smtClean="0">
                <a:solidFill>
                  <a:srgbClr val="FF3300"/>
                </a:solidFill>
                <a:latin typeface="Monotype Corsiva" pitchFamily="66" charset="0"/>
              </a:rPr>
              <a:t> наук та кібернетики</a:t>
            </a:r>
          </a:p>
          <a:p>
            <a:pPr>
              <a:defRPr/>
            </a:pPr>
            <a:endParaRPr lang="uk-UA" sz="3200" b="1" dirty="0">
              <a:solidFill>
                <a:srgbClr val="FF3300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uk-UA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Анісімова </a:t>
            </a: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А.В. </a:t>
            </a:r>
            <a:endParaRPr lang="uk-UA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347864" y="5759906"/>
            <a:ext cx="2936875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ru-RU" sz="2000" b="1" dirty="0" smtClean="0">
                <a:solidFill>
                  <a:srgbClr val="FF3300"/>
                </a:solidFill>
              </a:rPr>
              <a:t>13</a:t>
            </a:r>
            <a:r>
              <a:rPr lang="uk-UA" altLang="ru-RU" sz="2000" b="1" dirty="0" smtClean="0">
                <a:solidFill>
                  <a:srgbClr val="FF3300"/>
                </a:solidFill>
              </a:rPr>
              <a:t> листопада</a:t>
            </a:r>
            <a:r>
              <a:rPr lang="uk-UA" altLang="ru-RU" sz="2000" b="1" dirty="0" smtClean="0">
                <a:solidFill>
                  <a:srgbClr val="003366"/>
                </a:solidFill>
              </a:rPr>
              <a:t> </a:t>
            </a:r>
            <a:r>
              <a:rPr lang="uk-UA" altLang="ru-RU" sz="2000" b="1" dirty="0">
                <a:solidFill>
                  <a:srgbClr val="FF0000"/>
                </a:solidFill>
              </a:rPr>
              <a:t>20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1</a:t>
            </a:r>
            <a:r>
              <a:rPr lang="uk-UA" altLang="ru-RU" sz="2000" b="1" dirty="0" smtClean="0">
                <a:solidFill>
                  <a:srgbClr val="FF0000"/>
                </a:solidFill>
              </a:rPr>
              <a:t>7 </a:t>
            </a:r>
            <a:r>
              <a:rPr lang="uk-UA" altLang="ru-RU" sz="2000" b="1" dirty="0">
                <a:solidFill>
                  <a:srgbClr val="FF0000"/>
                </a:solidFill>
              </a:rPr>
              <a:t>р.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algn="l"/>
            <a:endParaRPr lang="ru-RU" altLang="ru-RU" b="1" dirty="0">
              <a:solidFill>
                <a:srgbClr val="003366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987675" y="333375"/>
            <a:ext cx="5976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800" dirty="0">
                <a:solidFill>
                  <a:srgbClr val="0000CC"/>
                </a:solidFill>
              </a:rPr>
              <a:t>Київський національний університет </a:t>
            </a:r>
            <a:br>
              <a:rPr lang="uk-UA" altLang="ru-RU" sz="2800" dirty="0">
                <a:solidFill>
                  <a:srgbClr val="0000CC"/>
                </a:solidFill>
              </a:rPr>
            </a:br>
            <a:r>
              <a:rPr lang="uk-UA" altLang="ru-RU" sz="2800" dirty="0">
                <a:solidFill>
                  <a:srgbClr val="0000CC"/>
                </a:solidFill>
              </a:rPr>
              <a:t>імені Тараса Шевченка</a:t>
            </a:r>
            <a:br>
              <a:rPr lang="uk-UA" altLang="ru-RU" sz="2800" dirty="0">
                <a:solidFill>
                  <a:srgbClr val="0000CC"/>
                </a:solidFill>
              </a:rPr>
            </a:br>
            <a:endParaRPr lang="ru-RU" alt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947317" y="130686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</a:rPr>
              <a:t>Кадровий</a:t>
            </a:r>
            <a:r>
              <a:rPr lang="ru-RU" altLang="ru-RU" sz="2400" b="1" dirty="0">
                <a:solidFill>
                  <a:srgbClr val="FF0000"/>
                </a:solidFill>
              </a:rPr>
              <a:t> склад </a:t>
            </a:r>
            <a:r>
              <a:rPr lang="ru-RU" altLang="ru-RU" sz="2400" b="1" dirty="0" err="1">
                <a:solidFill>
                  <a:srgbClr val="FF0000"/>
                </a:solidFill>
              </a:rPr>
              <a:t>штатних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викладачів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погодинників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в 2016/17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н.р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.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375076"/>
              </p:ext>
            </p:extLst>
          </p:nvPr>
        </p:nvGraphicFramePr>
        <p:xfrm>
          <a:off x="332731" y="1484784"/>
          <a:ext cx="852735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221210"/>
              </p:ext>
            </p:extLst>
          </p:nvPr>
        </p:nvGraphicFramePr>
        <p:xfrm>
          <a:off x="332731" y="1050996"/>
          <a:ext cx="8496944" cy="563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377" y="404664"/>
            <a:ext cx="5311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вік викладачів</a:t>
            </a:r>
          </a:p>
        </p:txBody>
      </p:sp>
    </p:spTree>
    <p:extLst>
      <p:ext uri="{BB962C8B-B14F-4D97-AF65-F5344CB8AC3E}">
        <p14:creationId xmlns:p14="http://schemas.microsoft.com/office/powerpoint/2010/main" val="21711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6137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</a:t>
            </a:r>
            <a:r>
              <a:rPr lang="uk-UA" dirty="0" smtClean="0"/>
              <a:t> </a:t>
            </a:r>
            <a:r>
              <a:rPr lang="uk-UA" sz="32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навантаження</a:t>
            </a:r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професорів </a:t>
            </a:r>
            <a:r>
              <a:rPr lang="ru-RU" sz="3200" b="1" dirty="0" smtClean="0">
                <a:solidFill>
                  <a:srgbClr val="FF0000"/>
                </a:solidFill>
              </a:rPr>
              <a:t>201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</a:rPr>
              <a:t>/1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</a:rPr>
              <a:t> н.р.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28081"/>
              </p:ext>
            </p:extLst>
          </p:nvPr>
        </p:nvGraphicFramePr>
        <p:xfrm>
          <a:off x="107504" y="1412776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013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00063" y="1"/>
            <a:ext cx="8501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 </a:t>
            </a:r>
            <a:r>
              <a:rPr lang="uk-UA" altLang="ru-RU" sz="3200" b="1" dirty="0" smtClean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навантаження доцентів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201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</a:rPr>
              <a:t>/1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</a:rPr>
              <a:t> н.р.</a:t>
            </a:r>
            <a:endParaRPr lang="ru-RU" altLang="ru-RU" sz="3200" b="1" dirty="0">
              <a:solidFill>
                <a:srgbClr val="FF33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13343"/>
              </p:ext>
            </p:extLst>
          </p:nvPr>
        </p:nvGraphicFramePr>
        <p:xfrm>
          <a:off x="179512" y="1340768"/>
          <a:ext cx="882161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547664" y="214291"/>
            <a:ext cx="7706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 </a:t>
            </a:r>
            <a:r>
              <a:rPr lang="uk-UA" altLang="ru-RU" sz="3200" b="1" dirty="0" smtClean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навантаження асистентів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201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</a:rPr>
              <a:t>/1</a:t>
            </a:r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</a:rPr>
              <a:t> н.р.</a:t>
            </a:r>
            <a:endParaRPr lang="ru-RU" altLang="ru-RU" sz="3200" b="1" dirty="0">
              <a:solidFill>
                <a:srgbClr val="FF33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71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836612"/>
              </p:ext>
            </p:extLst>
          </p:nvPr>
        </p:nvGraphicFramePr>
        <p:xfrm>
          <a:off x="107504" y="1291509"/>
          <a:ext cx="8928992" cy="537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760639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Відзнаки, нагороди, премії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908720"/>
            <a:ext cx="8784976" cy="4590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Співробітники факультету отримали 12 різних відзнак, серед яких: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Почесне звання «Заслужений діяч науки і техніки» (Ляшко С.І.);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Лауреат Державної премії України в галузі науки і техніки (</a:t>
            </a:r>
            <a:r>
              <a:rPr lang="uk-UA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Крак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Ю.В.);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Почесна грамота МОН (</a:t>
            </a:r>
            <a:r>
              <a:rPr lang="uk-UA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Іксанов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О.М.);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Подяка МОН (Ляшко С.І., </a:t>
            </a:r>
            <a:r>
              <a:rPr lang="uk-UA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Крак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Ю.В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Відзнака Вченої ради КНУ (Редько В.Н.)</a:t>
            </a:r>
            <a:endParaRPr lang="uk-UA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Грамоти КНУ (</a:t>
            </a:r>
            <a:r>
              <a:rPr lang="uk-UA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Кашпур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О.Ф., Рубльов Б.В.),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Подяка 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ректора 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КНУ (</a:t>
            </a:r>
            <a:r>
              <a:rPr lang="uk-UA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Касьянюк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В.С.),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кращого викладача (Рубльов Б.В.) та інші</a:t>
            </a:r>
            <a:r>
              <a:rPr lang="uk-UA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президії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НАНУдля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Терлецький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Д.О.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Медаль «З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25 -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річчя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факультету менеджменту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м. Брно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Хусаїнов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Д.Я.)</a:t>
            </a:r>
            <a:endParaRPr lang="uk-UA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Матеріально- технічне забезпечення факультету </a:t>
            </a:r>
            <a:r>
              <a:rPr lang="uk-UA" sz="2400" b="1" dirty="0" err="1">
                <a:solidFill>
                  <a:srgbClr val="FF0000"/>
                </a:solidFill>
              </a:rPr>
              <a:t>комп</a:t>
            </a:r>
            <a:r>
              <a:rPr lang="ru-RU" sz="2400" b="1" dirty="0">
                <a:solidFill>
                  <a:srgbClr val="FF0000"/>
                </a:solidFill>
              </a:rPr>
              <a:t>’</a:t>
            </a:r>
            <a:r>
              <a:rPr lang="uk-UA" sz="2400" b="1" dirty="0" err="1">
                <a:solidFill>
                  <a:srgbClr val="FF0000"/>
                </a:solidFill>
              </a:rPr>
              <a:t>ютерних</a:t>
            </a:r>
            <a:r>
              <a:rPr lang="uk-UA" sz="2400" b="1" dirty="0">
                <a:solidFill>
                  <a:srgbClr val="FF0000"/>
                </a:solidFill>
              </a:rPr>
              <a:t> наук та кібернетики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80018"/>
              </p:ext>
            </p:extLst>
          </p:nvPr>
        </p:nvGraphicFramePr>
        <p:xfrm>
          <a:off x="258763" y="1019637"/>
          <a:ext cx="8229601" cy="53162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7886"/>
                <a:gridCol w="835200"/>
                <a:gridCol w="850629"/>
                <a:gridCol w="1044000"/>
                <a:gridCol w="1163314"/>
                <a:gridCol w="1312457"/>
                <a:gridCol w="991543"/>
                <a:gridCol w="1064572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Ауд</a:t>
                      </a:r>
                      <a:r>
                        <a:rPr lang="uk-UA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202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203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205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FF0000"/>
                          </a:solidFill>
                          <a:effectLst/>
                        </a:rPr>
                        <a:t>222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Кількість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7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9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4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+</a:t>
                      </a: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+1´+1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7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176129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Тип ПЕОМ 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та  частота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РІІ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650 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MHz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rgbClr val="0000CC"/>
                          </a:solidFill>
                          <a:effectLst/>
                        </a:rPr>
                        <a:t>Aser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PII-266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266 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MHz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-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733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733 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MHz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Celeron D</a:t>
                      </a: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320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+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2,5GHz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1,3GHz 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Intel 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Core2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Duo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E6300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1,8GHz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AMD 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K6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400 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MHz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Celeron-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2,8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2,8GHz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54549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Клас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ПЕОМ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РІІ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РІІ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Р-ІІІ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V 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Р-ІІ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V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72160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00CC"/>
                          </a:solidFill>
                          <a:effectLst/>
                        </a:rPr>
                        <a:t>Опер.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rgbClr val="0000CC"/>
                          </a:solidFill>
                          <a:effectLst/>
                        </a:rPr>
                        <a:t>пам</a:t>
                      </a: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’</a:t>
                      </a:r>
                      <a:r>
                        <a:rPr lang="uk-UA" sz="1600" b="0" dirty="0">
                          <a:solidFill>
                            <a:srgbClr val="0000CC"/>
                          </a:solidFill>
                          <a:effectLst/>
                        </a:rPr>
                        <a:t>ять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128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64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128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256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128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1Gb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64 Mb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512 Mb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66485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Вінчестер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6,4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3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20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80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23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250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CC"/>
                          </a:solidFill>
                          <a:effectLst/>
                        </a:rPr>
                        <a:t>8,4 Gb</a:t>
                      </a:r>
                      <a:endParaRPr lang="ru-RU" sz="1600" b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CC"/>
                          </a:solidFill>
                          <a:effectLst/>
                        </a:rPr>
                        <a:t>80 Gb</a:t>
                      </a:r>
                      <a:endParaRPr lang="ru-RU" sz="1600" b="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  <a:tr h="83093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Рік випуску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2006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39" marR="565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44713"/>
              </p:ext>
            </p:extLst>
          </p:nvPr>
        </p:nvGraphicFramePr>
        <p:xfrm>
          <a:off x="237480" y="260648"/>
          <a:ext cx="8928993" cy="6203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4137"/>
                <a:gridCol w="1224136"/>
                <a:gridCol w="1152128"/>
                <a:gridCol w="1224136"/>
                <a:gridCol w="1008112"/>
                <a:gridCol w="1080120"/>
                <a:gridCol w="1008112"/>
                <a:gridCol w="1008112"/>
              </a:tblGrid>
              <a:tr h="15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/>
                        </a:rPr>
                        <a:t>АУД.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231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0000"/>
                          </a:solidFill>
                          <a:effectLst/>
                        </a:rPr>
                        <a:t>232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0000"/>
                          </a:solidFill>
                          <a:effectLst/>
                        </a:rPr>
                        <a:t>233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0000"/>
                          </a:solidFill>
                          <a:effectLst/>
                        </a:rPr>
                        <a:t>234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0000"/>
                          </a:solidFill>
                          <a:effectLst/>
                        </a:rPr>
                        <a:t>235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0000"/>
                          </a:solidFill>
                          <a:effectLst/>
                        </a:rPr>
                        <a:t>610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705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15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Шт.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7+1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+1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3</a:t>
                      </a: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+4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3</a:t>
                      </a: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+1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9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181585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Тип ПЕОМ 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та  частота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Core2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Duo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E8400 +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E6300 +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Р420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2,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33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1,8GHz;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1,6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2000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2,0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1,3GHz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АМІ 61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Core2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Duo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E7300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Р420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2,6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1,6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850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850 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MHz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Р420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1,6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ПК-Р4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2,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8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 GHz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Celeron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Р420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1,6 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GHz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54748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КласПЕОМ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V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Р-ІІІ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V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800">
                          <a:solidFill>
                            <a:srgbClr val="0000CC"/>
                          </a:solidFill>
                          <a:effectLst/>
                        </a:rPr>
                        <a:t>V</a:t>
                      </a:r>
                      <a:endParaRPr lang="ru-RU" sz="18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Р-І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V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87313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CC"/>
                          </a:solidFill>
                          <a:effectLst/>
                        </a:rPr>
                        <a:t>Опер.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Память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  <a:sym typeface="Symbol"/>
                        </a:rPr>
                        <a:t>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512 Mb 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256 Mb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128 Mb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128 Mb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1Gb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256 Mb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66728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CC"/>
                          </a:solidFill>
                          <a:effectLst/>
                        </a:rPr>
                        <a:t>Вінчестер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160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250 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38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23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320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160 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effectLst/>
                        </a:rPr>
                        <a:t>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15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160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80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160 Gb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  <a:tr h="5201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effectLst/>
                        </a:rPr>
                        <a:t>Рік випуску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2004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2002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2004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45" marR="567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14375" y="1714500"/>
            <a:ext cx="81645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4400">
                <a:solidFill>
                  <a:srgbClr val="0000CC"/>
                </a:solidFill>
              </a:rPr>
              <a:t>Досягнення факультету</a:t>
            </a:r>
          </a:p>
          <a:p>
            <a:r>
              <a:rPr lang="uk-UA" altLang="ru-RU" sz="4400">
                <a:solidFill>
                  <a:srgbClr val="0000CC"/>
                </a:solidFill>
              </a:rPr>
              <a:t> в олімпіадах з програмування</a:t>
            </a:r>
            <a:endParaRPr lang="ru-RU" altLang="ru-RU" sz="4400">
              <a:solidFill>
                <a:srgbClr val="0000CC"/>
              </a:solidFill>
            </a:endParaRPr>
          </a:p>
        </p:txBody>
      </p:sp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uk-UA" altLang="ru-RU" sz="2400" b="1" dirty="0" smtClean="0">
                <a:solidFill>
                  <a:srgbClr val="FF0000"/>
                </a:solidFill>
              </a:rPr>
              <a:t>Відкрита Міжнародна олімпіада з програмування</a:t>
            </a:r>
            <a:r>
              <a:rPr lang="uk-UA" altLang="ru-RU" sz="2400" dirty="0" smtClean="0">
                <a:solidFill>
                  <a:srgbClr val="FF0000"/>
                </a:solidFill>
              </a:rPr>
              <a:t> </a:t>
            </a:r>
            <a:r>
              <a:rPr lang="uk-UA" altLang="ru-RU" sz="2400" b="1" dirty="0" smtClean="0">
                <a:solidFill>
                  <a:srgbClr val="FF0000"/>
                </a:solidFill>
              </a:rPr>
              <a:t>ім. </a:t>
            </a:r>
            <a:r>
              <a:rPr lang="uk-UA" altLang="ru-RU" sz="2400" b="1" dirty="0" err="1" smtClean="0">
                <a:solidFill>
                  <a:srgbClr val="FF0000"/>
                </a:solidFill>
              </a:rPr>
              <a:t>С.О.Лебедєва</a:t>
            </a:r>
            <a:r>
              <a:rPr lang="uk-UA" altLang="ru-RU" sz="2400" b="1" dirty="0" smtClean="0">
                <a:solidFill>
                  <a:srgbClr val="FF0000"/>
                </a:solidFill>
              </a:rPr>
              <a:t> – </a:t>
            </a:r>
            <a:r>
              <a:rPr lang="uk-UA" altLang="ru-RU" sz="2400" b="1" dirty="0" err="1" smtClean="0">
                <a:solidFill>
                  <a:srgbClr val="FF0000"/>
                </a:solidFill>
              </a:rPr>
              <a:t>В.М.Глушкова</a:t>
            </a:r>
            <a:r>
              <a:rPr lang="uk-UA" altLang="ru-RU" sz="2400" dirty="0" smtClean="0">
                <a:solidFill>
                  <a:srgbClr val="FF0000"/>
                </a:solidFill>
              </a:rPr>
              <a:t> </a:t>
            </a:r>
            <a:r>
              <a:rPr lang="uk-UA" altLang="ru-RU" sz="2400" b="1" dirty="0" smtClean="0">
                <a:solidFill>
                  <a:srgbClr val="FF0000"/>
                </a:solidFill>
              </a:rPr>
              <a:t>KPI-OPEN</a:t>
            </a:r>
          </a:p>
        </p:txBody>
      </p:sp>
      <p:graphicFrame>
        <p:nvGraphicFramePr>
          <p:cNvPr id="31125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819"/>
              </p:ext>
            </p:extLst>
          </p:nvPr>
        </p:nvGraphicFramePr>
        <p:xfrm>
          <a:off x="179512" y="928688"/>
          <a:ext cx="8856983" cy="5263586"/>
        </p:xfrm>
        <a:graphic>
          <a:graphicData uri="http://schemas.openxmlformats.org/drawingml/2006/table">
            <a:tbl>
              <a:tblPr/>
              <a:tblGrid>
                <a:gridCol w="648072"/>
                <a:gridCol w="7200800"/>
                <a:gridCol w="1008111"/>
              </a:tblGrid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рік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склад команди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місце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2009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Райчук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Антон – 4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Різванов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Роман – 3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Зновяк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Юрій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4 к.</a:t>
                      </a: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Нейтер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Даніїл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3 к.,  Коротков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Андрій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3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Бачеріков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Олександр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3к.</a:t>
                      </a: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EB26A"/>
                        </a:gs>
                        <a:gs pos="100000">
                          <a:srgbClr val="694E13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Райчук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Антон – 6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Сімоненко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Владіслав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5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Різванов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Роман – 5 к.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+mj-lt"/>
                      </a:endParaRP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9D820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Нейтер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Даніїл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4 к., Коротков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Андрій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4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Бачеріков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Олександр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 – 4к.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+mj-lt"/>
                      </a:endParaRP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443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Максай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Андрій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4 к.,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Ігнатенко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Дмитро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3 к,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Здомський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Іван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1 к.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+mj-lt"/>
                      </a:endParaRP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09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2013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</a:rPr>
                        <a:t>Коротков Андрій 2к. маг., Паламарчук Степан – 4 к., Ігнатенко Дмитро 4</a:t>
                      </a:r>
                    </a:p>
                  </a:txBody>
                  <a:tcPr marL="215998" marR="89999" marT="46806" marB="468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000"/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431644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  <a:latin typeface="+mj-lt"/>
                        </a:rPr>
                        <a:t>201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4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err="1">
                          <a:effectLst/>
                          <a:latin typeface="+mj-lt"/>
                        </a:rPr>
                        <a:t>Фурко</a:t>
                      </a:r>
                      <a:r>
                        <a:rPr lang="uk-UA" sz="1600" dirty="0">
                          <a:effectLst/>
                          <a:latin typeface="+mj-lt"/>
                        </a:rPr>
                        <a:t> Роман – 1 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к.,</a:t>
                      </a:r>
                      <a:r>
                        <a:rPr lang="uk-UA" sz="16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Мостовий </a:t>
                      </a:r>
                      <a:r>
                        <a:rPr lang="uk-UA" sz="1600" dirty="0">
                          <a:effectLst/>
                          <a:latin typeface="+mj-lt"/>
                        </a:rPr>
                        <a:t>Андрій – 1 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к., Ігнатенко </a:t>
                      </a:r>
                      <a:r>
                        <a:rPr lang="uk-UA" sz="1600" dirty="0">
                          <a:effectLst/>
                          <a:latin typeface="+mj-lt"/>
                        </a:rPr>
                        <a:t>Дмитро – 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маг. 1 к.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1644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effectLst/>
                          <a:latin typeface="+mj-lt"/>
                        </a:rPr>
                        <a:t>2015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err="1" smtClean="0">
                          <a:effectLst/>
                          <a:latin typeface="+mj-lt"/>
                        </a:rPr>
                        <a:t>Фурко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 Р.М. – 3 к.,</a:t>
                      </a:r>
                      <a:r>
                        <a:rPr lang="uk-UA" sz="16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Чорний М.Г.– 1 к., Ігнатенко Д.С.– випускник </a:t>
                      </a:r>
                      <a:r>
                        <a:rPr lang="uk-UA" sz="1600" dirty="0" err="1" smtClean="0">
                          <a:effectLst/>
                          <a:latin typeface="+mj-lt"/>
                        </a:rPr>
                        <a:t>магистратури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 2015 року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l"/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960">
                          <a:schemeClr val="bg2">
                            <a:lumMod val="60000"/>
                            <a:lumOff val="40000"/>
                          </a:schemeClr>
                        </a:gs>
                        <a:gs pos="7920">
                          <a:srgbClr val="EFE5B2"/>
                        </a:gs>
                        <a:gs pos="59176">
                          <a:schemeClr val="tx1">
                            <a:lumMod val="50000"/>
                            <a:lumOff val="50000"/>
                          </a:schemeClr>
                        </a:gs>
                        <a:gs pos="0">
                          <a:schemeClr val="bg1"/>
                        </a:gs>
                        <a:gs pos="8000">
                          <a:schemeClr val="bg2">
                            <a:lumMod val="40000"/>
                            <a:lumOff val="60000"/>
                          </a:schemeClr>
                        </a:gs>
                        <a:gs pos="32000">
                          <a:schemeClr val="accent3">
                            <a:lumMod val="75000"/>
                          </a:schemeClr>
                        </a:gs>
                        <a:gs pos="45000">
                          <a:schemeClr val="bg1">
                            <a:lumMod val="95000"/>
                          </a:schemeClr>
                        </a:gs>
                        <a:gs pos="77000">
                          <a:schemeClr val="bg1">
                            <a:lumMod val="75000"/>
                          </a:schemeClr>
                        </a:gs>
                        <a:gs pos="100000">
                          <a:srgbClr val="E6DCAC"/>
                        </a:gs>
                      </a:gsLst>
                      <a:lin ang="8100000" scaled="1"/>
                    </a:gradFill>
                  </a:tcPr>
                </a:tc>
              </a:tr>
              <a:tr h="431644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effectLst/>
                          <a:latin typeface="+mj-lt"/>
                        </a:rPr>
                        <a:t>2015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err="1" smtClean="0">
                          <a:effectLst/>
                          <a:latin typeface="+mj-lt"/>
                        </a:rPr>
                        <a:t>Здомський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 І.В. – маг. 1к., Шевчук Є.Н. – маг. 2к., </a:t>
                      </a:r>
                      <a:r>
                        <a:rPr lang="uk-UA" sz="1600" dirty="0" err="1" smtClean="0">
                          <a:effectLst/>
                          <a:latin typeface="+mj-lt"/>
                        </a:rPr>
                        <a:t>Зинченко</a:t>
                      </a:r>
                      <a:r>
                        <a:rPr lang="uk-UA" sz="1600" dirty="0" smtClean="0">
                          <a:effectLst/>
                          <a:latin typeface="+mj-lt"/>
                        </a:rPr>
                        <a:t> А.В. – маг. 1к.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effectLst/>
                          <a:latin typeface="+mj-lt"/>
                        </a:rPr>
                        <a:t>2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960">
                          <a:schemeClr val="bg2">
                            <a:lumMod val="60000"/>
                            <a:lumOff val="40000"/>
                          </a:schemeClr>
                        </a:gs>
                        <a:gs pos="7920">
                          <a:srgbClr val="EFE5B2"/>
                        </a:gs>
                        <a:gs pos="59176">
                          <a:schemeClr val="tx1">
                            <a:lumMod val="50000"/>
                            <a:lumOff val="50000"/>
                          </a:schemeClr>
                        </a:gs>
                        <a:gs pos="0">
                          <a:schemeClr val="bg1"/>
                        </a:gs>
                        <a:gs pos="8000">
                          <a:schemeClr val="bg2">
                            <a:lumMod val="40000"/>
                            <a:lumOff val="60000"/>
                          </a:schemeClr>
                        </a:gs>
                        <a:gs pos="32000">
                          <a:schemeClr val="accent3">
                            <a:lumMod val="75000"/>
                          </a:schemeClr>
                        </a:gs>
                        <a:gs pos="45000">
                          <a:schemeClr val="bg1">
                            <a:lumMod val="95000"/>
                          </a:schemeClr>
                        </a:gs>
                        <a:gs pos="77000">
                          <a:schemeClr val="bg1">
                            <a:lumMod val="75000"/>
                          </a:schemeClr>
                        </a:gs>
                        <a:gs pos="100000">
                          <a:srgbClr val="E6DCAC"/>
                        </a:gs>
                      </a:gsLst>
                      <a:lin ang="8100000" scaled="1"/>
                    </a:gradFill>
                  </a:tcPr>
                </a:tc>
              </a:tr>
              <a:tr h="43164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effectLst/>
                          <a:latin typeface="+mj-lt"/>
                        </a:rPr>
                        <a:t>2016</a:t>
                      </a:r>
                      <a:endParaRPr lang="ru-RU" sz="1400" b="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98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Шевчук Є. М. – 1к. маг., </a:t>
                      </a:r>
                      <a:r>
                        <a:rPr lang="ru-RU" sz="1600" b="0" dirty="0" err="1" smtClean="0"/>
                        <a:t>Міхно</a:t>
                      </a:r>
                      <a:r>
                        <a:rPr lang="ru-RU" sz="1600" b="0" dirty="0" smtClean="0"/>
                        <a:t> М. Г. – 2 к., Качура Р. В. – 2 к.</a:t>
                      </a:r>
                      <a:endParaRPr lang="ru-RU" sz="1600" b="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4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j-lt"/>
                        </a:rPr>
                        <a:t>3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9960">
                          <a:schemeClr val="bg2">
                            <a:lumMod val="60000"/>
                            <a:lumOff val="40000"/>
                          </a:schemeClr>
                        </a:gs>
                        <a:gs pos="7920">
                          <a:srgbClr val="EFE5B2"/>
                        </a:gs>
                        <a:gs pos="52000">
                          <a:schemeClr val="tx1">
                            <a:lumMod val="50000"/>
                            <a:lumOff val="50000"/>
                          </a:schemeClr>
                        </a:gs>
                        <a:gs pos="0">
                          <a:schemeClr val="bg1"/>
                        </a:gs>
                        <a:gs pos="8000">
                          <a:schemeClr val="bg2">
                            <a:lumMod val="40000"/>
                            <a:lumOff val="60000"/>
                          </a:schemeClr>
                        </a:gs>
                        <a:gs pos="32000">
                          <a:schemeClr val="accent3">
                            <a:lumMod val="75000"/>
                          </a:schemeClr>
                        </a:gs>
                        <a:gs pos="31000">
                          <a:schemeClr val="bg1">
                            <a:lumMod val="95000"/>
                          </a:schemeClr>
                        </a:gs>
                        <a:gs pos="71000">
                          <a:srgbClr val="FFC000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113" y="116632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 </a:t>
            </a:r>
            <a:r>
              <a:rPr lang="uk-UA" sz="2400" dirty="0" smtClean="0">
                <a:solidFill>
                  <a:srgbClr val="FF0000"/>
                </a:solidFill>
              </a:rPr>
              <a:t>2016/17 </a:t>
            </a:r>
            <a:r>
              <a:rPr lang="uk-UA" sz="2400" dirty="0">
                <a:solidFill>
                  <a:srgbClr val="FF0000"/>
                </a:solidFill>
              </a:rPr>
              <a:t>навчальному році на факультеті навчались студенти  </a:t>
            </a:r>
            <a:r>
              <a:rPr lang="uk-UA" sz="2400" dirty="0" smtClean="0">
                <a:solidFill>
                  <a:srgbClr val="FF0000"/>
                </a:solidFill>
              </a:rPr>
              <a:t>за освітніми програмами: </a:t>
            </a:r>
          </a:p>
          <a:p>
            <a:pPr algn="l"/>
            <a:endParaRPr lang="uk-UA" sz="2400" dirty="0" smtClean="0">
              <a:solidFill>
                <a:srgbClr val="FF0000"/>
              </a:solidFill>
            </a:endParaRPr>
          </a:p>
          <a:p>
            <a:pPr algn="l"/>
            <a:r>
              <a:rPr lang="uk-UA" sz="2400" dirty="0" err="1" smtClean="0">
                <a:solidFill>
                  <a:srgbClr val="FF0000"/>
                </a:solidFill>
              </a:rPr>
              <a:t>Бакалаврат</a:t>
            </a:r>
            <a:endParaRPr lang="uk-UA" sz="24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113 Прикладна математика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121 Програмна інженерія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122 Інформатика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124 Системний аналіз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400" dirty="0" smtClean="0">
              <a:solidFill>
                <a:srgbClr val="0000CC"/>
              </a:solidFill>
            </a:endParaRPr>
          </a:p>
          <a:p>
            <a:pPr algn="l"/>
            <a:r>
              <a:rPr lang="uk-UA" sz="2400" dirty="0" smtClean="0">
                <a:solidFill>
                  <a:srgbClr val="FF0000"/>
                </a:solidFill>
              </a:rPr>
              <a:t>Магістратура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113 Прикладна </a:t>
            </a:r>
            <a:r>
              <a:rPr lang="uk-UA" sz="2400" dirty="0">
                <a:solidFill>
                  <a:srgbClr val="0000CC"/>
                </a:solidFill>
              </a:rPr>
              <a:t>математика</a:t>
            </a:r>
            <a:r>
              <a:rPr lang="uk-UA" sz="2400" dirty="0" smtClean="0">
                <a:solidFill>
                  <a:srgbClr val="0000CC"/>
                </a:solidFill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121 Програмне </a:t>
            </a:r>
            <a:r>
              <a:rPr lang="uk-UA" sz="2400" dirty="0">
                <a:solidFill>
                  <a:srgbClr val="0000CC"/>
                </a:solidFill>
              </a:rPr>
              <a:t>забезпечення систем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122 Інформатика</a:t>
            </a:r>
            <a:r>
              <a:rPr lang="uk-UA" sz="2400" dirty="0">
                <a:solidFill>
                  <a:srgbClr val="0000CC"/>
                </a:solidFill>
              </a:rPr>
              <a:t>, </a:t>
            </a:r>
            <a:endParaRPr lang="uk-UA" sz="2400" dirty="0" smtClean="0">
              <a:solidFill>
                <a:srgbClr val="0000C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122 Бізнес-Інформатика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9242"/>
                </a:solidFill>
              </a:rPr>
              <a:t>122 </a:t>
            </a:r>
            <a:r>
              <a:rPr lang="uk-UA" sz="2400" i="1" dirty="0" smtClean="0">
                <a:solidFill>
                  <a:srgbClr val="009242"/>
                </a:solidFill>
              </a:rPr>
              <a:t>Штучний </a:t>
            </a:r>
            <a:r>
              <a:rPr lang="uk-UA" sz="2400" i="1" dirty="0" smtClean="0">
                <a:solidFill>
                  <a:srgbClr val="009242"/>
                </a:solidFill>
              </a:rPr>
              <a:t>інтелект (</a:t>
            </a:r>
            <a:r>
              <a:rPr lang="uk-UA" sz="2400" i="1" dirty="0" err="1" smtClean="0">
                <a:solidFill>
                  <a:srgbClr val="009242"/>
                </a:solidFill>
              </a:rPr>
              <a:t>англ</a:t>
            </a:r>
            <a:r>
              <a:rPr lang="uk-UA" sz="2400" i="1" dirty="0" smtClean="0">
                <a:solidFill>
                  <a:srgbClr val="009242"/>
                </a:solidFill>
              </a:rPr>
              <a:t>.) – нова освітня 							програма</a:t>
            </a:r>
            <a:endParaRPr lang="uk-UA" sz="2400" dirty="0" smtClean="0">
              <a:solidFill>
                <a:srgbClr val="00924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00CC"/>
                </a:solidFill>
              </a:rPr>
              <a:t>124 Системи та методи прийняття рішень, </a:t>
            </a:r>
          </a:p>
          <a:p>
            <a:pPr algn="l"/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409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7" y="0"/>
            <a:ext cx="9144000" cy="1143000"/>
          </a:xfrm>
        </p:spPr>
        <p:txBody>
          <a:bodyPr/>
          <a:lstStyle/>
          <a:p>
            <a:pPr eaLnBrk="1" hangingPunct="1"/>
            <a:r>
              <a:rPr lang="uk-UA" altLang="ru-RU" sz="2400" b="1" dirty="0" smtClean="0">
                <a:solidFill>
                  <a:srgbClr val="FF0000"/>
                </a:solidFill>
              </a:rPr>
              <a:t>Фінал чемпіонату світу з програмування, командна </a:t>
            </a:r>
            <a:r>
              <a:rPr lang="uk-UA" altLang="ru-RU" sz="2300" b="1" dirty="0" smtClean="0">
                <a:solidFill>
                  <a:srgbClr val="FF0000"/>
                </a:solidFill>
              </a:rPr>
              <a:t>першість </a:t>
            </a:r>
            <a:r>
              <a:rPr lang="uk-UA" altLang="ru-RU" sz="2300" b="1" dirty="0" smtClean="0">
                <a:hlinkClick r:id="rId2"/>
              </a:rPr>
              <a:t>http://icpc.baylor.edu/icpc/</a:t>
            </a:r>
            <a:r>
              <a:rPr lang="uk-UA" altLang="ru-RU" sz="2400" dirty="0" smtClean="0"/>
              <a:t> </a:t>
            </a:r>
          </a:p>
        </p:txBody>
      </p:sp>
      <p:graphicFrame>
        <p:nvGraphicFramePr>
          <p:cNvPr id="32047" name="Group 3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97372"/>
              </p:ext>
            </p:extLst>
          </p:nvPr>
        </p:nvGraphicFramePr>
        <p:xfrm>
          <a:off x="467544" y="1119620"/>
          <a:ext cx="8229600" cy="5051592"/>
        </p:xfrm>
        <a:graphic>
          <a:graphicData uri="http://schemas.openxmlformats.org/drawingml/2006/table">
            <a:tbl>
              <a:tblPr/>
              <a:tblGrid>
                <a:gridCol w="1392238"/>
                <a:gridCol w="1488082"/>
                <a:gridCol w="3891955"/>
                <a:gridCol w="1457325"/>
              </a:tblGrid>
              <a:tr h="3048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рік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місце проведення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склад команди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місце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2008/2009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Стокгольм, Швеція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Різванов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Р.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3 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Райчук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А.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Зновяк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Ю.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2009/2010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Харбін, Китай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Гриненко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А.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маг.,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Нейтер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Д.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Сімоненко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В.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4, золото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9E8B0"/>
                        </a:gs>
                        <a:gs pos="100000">
                          <a:srgbClr val="82702E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2010/2011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Орландо, США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Нейтер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Д.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к., Коротков А.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Бачеріков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О.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2012/2013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dirty="0" smtClean="0"/>
                        <a:t>Санкт-</a:t>
                      </a:r>
                      <a:r>
                        <a:rPr lang="uk-UA" sz="1600" dirty="0" err="1" smtClean="0"/>
                        <a:t>Петербур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dirty="0" err="1" smtClean="0"/>
                        <a:t>Твердохліб</a:t>
                      </a:r>
                      <a:r>
                        <a:rPr lang="uk-UA" sz="1600" dirty="0" smtClean="0"/>
                        <a:t> Я. О.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</a:t>
                      </a:r>
                      <a:r>
                        <a:rPr lang="uk-UA" sz="1600" dirty="0" smtClean="0"/>
                        <a:t>, </a:t>
                      </a:r>
                      <a:r>
                        <a:rPr lang="uk-UA" sz="1600" dirty="0" err="1" smtClean="0"/>
                        <a:t>Максай</a:t>
                      </a:r>
                      <a:r>
                        <a:rPr lang="uk-UA" sz="1600" dirty="0" smtClean="0"/>
                        <a:t> А. О.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</a:t>
                      </a:r>
                      <a:r>
                        <a:rPr lang="uk-UA" sz="1600" dirty="0" smtClean="0"/>
                        <a:t>, </a:t>
                      </a:r>
                      <a:r>
                        <a:rPr lang="uk-UA" sz="1600" dirty="0" err="1" smtClean="0"/>
                        <a:t>Єдемський</a:t>
                      </a:r>
                      <a:r>
                        <a:rPr lang="uk-UA" sz="1600" dirty="0" smtClean="0"/>
                        <a:t> Р. С.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 – 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к.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13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132"/>
                          </a:solidFill>
                          <a:effectLst/>
                          <a:latin typeface="Arial" charset="0"/>
                        </a:rPr>
                        <a:t>7, срібло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16092">
                <a:tc>
                  <a:txBody>
                    <a:bodyPr/>
                    <a:lstStyle/>
                    <a:p>
                      <a:endParaRPr lang="ru-RU" sz="1600" dirty="0" smtClean="0">
                        <a:effectLst/>
                        <a:latin typeface="Times New Roman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/>
                        </a:rPr>
                        <a:t>   201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/201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</a:rPr>
                        <a:t>Єкатеринбург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Росія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Едемський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Р. – маг. 1, Ярослав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Твердохліб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Р.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маг.1,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Максай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А.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– 2 курс маг.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/>
                        </a:rPr>
                        <a:t>13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/>
                        </a:rPr>
                        <a:t>2015/16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Пхукет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Таїланд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Ігнатенко –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маг.,</a:t>
                      </a:r>
                      <a:r>
                        <a:rPr lang="uk-UA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  <a:latin typeface="Times New Roman"/>
                          <a:ea typeface="Times New Roman"/>
                        </a:rPr>
                        <a:t>Фурко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 Р.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– 3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к., Чорний М.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2 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effectLst/>
                          <a:latin typeface="Times New Roman"/>
                        </a:rPr>
                        <a:t>45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</a:rPr>
                        <a:t>2017 р.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Рапід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Сіті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США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08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Антонюк– 3 к., Чорний М. – з к., </a:t>
                      </a:r>
                      <a:r>
                        <a:rPr lang="uk-UA" sz="1600" dirty="0" err="1" smtClean="0">
                          <a:effectLst/>
                          <a:latin typeface="Times New Roman"/>
                          <a:ea typeface="Times New Roman"/>
                        </a:rPr>
                        <a:t>Здомський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</a:rPr>
                        <a:t> І. – маг.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9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/>
                        </a:rPr>
                        <a:t>56</a:t>
                      </a:r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43841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У 2016 </a:t>
            </a:r>
            <a:r>
              <a:rPr lang="ru-RU" sz="2400" dirty="0" err="1">
                <a:solidFill>
                  <a:srgbClr val="0000CC"/>
                </a:solidFill>
              </a:rPr>
              <a:t>році</a:t>
            </a:r>
            <a:r>
              <a:rPr lang="ru-RU" sz="2400" dirty="0">
                <a:solidFill>
                  <a:srgbClr val="0000CC"/>
                </a:solidFill>
              </a:rPr>
              <a:t> за право </a:t>
            </a:r>
            <a:r>
              <a:rPr lang="ru-RU" sz="2400" dirty="0" err="1">
                <a:solidFill>
                  <a:srgbClr val="0000CC"/>
                </a:solidFill>
              </a:rPr>
              <a:t>вийти</a:t>
            </a:r>
            <a:r>
              <a:rPr lang="ru-RU" sz="2400" dirty="0">
                <a:solidFill>
                  <a:srgbClr val="0000CC"/>
                </a:solidFill>
              </a:rPr>
              <a:t> у </a:t>
            </a:r>
            <a:r>
              <a:rPr lang="ru-RU" sz="2400" dirty="0" err="1">
                <a:solidFill>
                  <a:srgbClr val="0000CC"/>
                </a:solidFill>
              </a:rPr>
              <a:t>фінал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найбільшої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світової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першості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smtClean="0">
                <a:solidFill>
                  <a:srgbClr val="0000CC"/>
                </a:solidFill>
              </a:rPr>
              <a:t>боролись – </a:t>
            </a:r>
            <a:r>
              <a:rPr lang="ru-RU" sz="2400" dirty="0">
                <a:solidFill>
                  <a:srgbClr val="0000CC"/>
                </a:solidFill>
              </a:rPr>
              <a:t>40266 </a:t>
            </a:r>
            <a:r>
              <a:rPr lang="ru-RU" sz="2400" dirty="0" err="1">
                <a:solidFill>
                  <a:srgbClr val="0000CC"/>
                </a:solidFill>
              </a:rPr>
              <a:t>студентів</a:t>
            </a:r>
            <a:r>
              <a:rPr lang="ru-RU" sz="2400" dirty="0">
                <a:solidFill>
                  <a:srgbClr val="0000CC"/>
                </a:solidFill>
              </a:rPr>
              <a:t> з 2736 </a:t>
            </a:r>
            <a:r>
              <a:rPr lang="ru-RU" sz="2400" dirty="0" err="1">
                <a:solidFill>
                  <a:srgbClr val="0000CC"/>
                </a:solidFill>
              </a:rPr>
              <a:t>університетів</a:t>
            </a:r>
            <a:r>
              <a:rPr lang="ru-RU" sz="2400" dirty="0">
                <a:solidFill>
                  <a:srgbClr val="0000CC"/>
                </a:solidFill>
              </a:rPr>
              <a:t> 102 </a:t>
            </a:r>
            <a:r>
              <a:rPr lang="ru-RU" sz="2400" dirty="0" err="1">
                <a:solidFill>
                  <a:srgbClr val="0000CC"/>
                </a:solidFill>
              </a:rPr>
              <a:t>країн</a:t>
            </a:r>
            <a:r>
              <a:rPr lang="ru-RU" sz="2400" dirty="0">
                <a:solidFill>
                  <a:srgbClr val="0000CC"/>
                </a:solidFill>
              </a:rPr>
              <a:t>, </a:t>
            </a:r>
            <a:r>
              <a:rPr lang="ru-RU" sz="2400" dirty="0" err="1">
                <a:solidFill>
                  <a:srgbClr val="0000CC"/>
                </a:solidFill>
              </a:rPr>
              <a:t>які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змагалися</a:t>
            </a:r>
            <a:r>
              <a:rPr lang="ru-RU" sz="2400" dirty="0">
                <a:solidFill>
                  <a:srgbClr val="0000CC"/>
                </a:solidFill>
              </a:rPr>
              <a:t> на 480 </a:t>
            </a:r>
            <a:r>
              <a:rPr lang="ru-RU" sz="2400" dirty="0" err="1">
                <a:solidFill>
                  <a:srgbClr val="0000CC"/>
                </a:solidFill>
              </a:rPr>
              <a:t>різних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майданчиках</a:t>
            </a:r>
            <a:r>
              <a:rPr lang="ru-RU" sz="2400" dirty="0">
                <a:solidFill>
                  <a:srgbClr val="0000CC"/>
                </a:solidFill>
              </a:rPr>
              <a:t> та шести континентах з метою </a:t>
            </a:r>
            <a:r>
              <a:rPr lang="ru-RU" sz="2400" dirty="0" err="1">
                <a:solidFill>
                  <a:srgbClr val="0000CC"/>
                </a:solidFill>
              </a:rPr>
              <a:t>отримати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запрошення</a:t>
            </a:r>
            <a:r>
              <a:rPr lang="ru-RU" sz="2400" dirty="0">
                <a:solidFill>
                  <a:srgbClr val="0000CC"/>
                </a:solidFill>
              </a:rPr>
              <a:t> на </a:t>
            </a:r>
            <a:r>
              <a:rPr lang="ru-RU" sz="2400" dirty="0" err="1">
                <a:solidFill>
                  <a:srgbClr val="0000CC"/>
                </a:solidFill>
              </a:rPr>
              <a:t>фінал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чемпіонату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світу</a:t>
            </a:r>
            <a:r>
              <a:rPr lang="ru-RU" sz="2400" dirty="0" smtClean="0">
                <a:solidFill>
                  <a:srgbClr val="0000CC"/>
                </a:solidFill>
              </a:rPr>
              <a:t> з </a:t>
            </a:r>
            <a:r>
              <a:rPr lang="ru-RU" sz="2400" dirty="0" err="1" smtClean="0">
                <a:solidFill>
                  <a:srgbClr val="0000CC"/>
                </a:solidFill>
              </a:rPr>
              <a:t>програмування</a:t>
            </a:r>
            <a:r>
              <a:rPr lang="ru-RU" sz="2400" dirty="0" smtClean="0">
                <a:solidFill>
                  <a:srgbClr val="0000CC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У </a:t>
            </a:r>
            <a:r>
              <a:rPr lang="ru-RU" sz="2400" dirty="0">
                <a:solidFill>
                  <a:srgbClr val="0000CC"/>
                </a:solidFill>
              </a:rPr>
              <a:t>головному </a:t>
            </a:r>
            <a:r>
              <a:rPr lang="ru-RU" sz="2400" dirty="0" err="1">
                <a:solidFill>
                  <a:srgbClr val="0000CC"/>
                </a:solidFill>
              </a:rPr>
              <a:t>поєдинку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ACM ICPC </a:t>
            </a:r>
            <a:r>
              <a:rPr lang="ru-RU" sz="2400" dirty="0" err="1">
                <a:solidFill>
                  <a:srgbClr val="0000CC"/>
                </a:solidFill>
              </a:rPr>
              <a:t>змагалися</a:t>
            </a:r>
            <a:r>
              <a:rPr lang="ru-RU" sz="2400" dirty="0">
                <a:solidFill>
                  <a:srgbClr val="0000CC"/>
                </a:solidFill>
              </a:rPr>
              <a:t> 128 команд, з них </a:t>
            </a:r>
            <a:r>
              <a:rPr lang="ru-RU" sz="2400" dirty="0" err="1">
                <a:solidFill>
                  <a:srgbClr val="0000CC"/>
                </a:solidFill>
              </a:rPr>
              <a:t>Україну</a:t>
            </a:r>
            <a:r>
              <a:rPr lang="ru-RU" sz="2400" dirty="0">
                <a:solidFill>
                  <a:srgbClr val="0000CC"/>
                </a:solidFill>
              </a:rPr>
              <a:t> представляли три </a:t>
            </a:r>
            <a:r>
              <a:rPr lang="ru-RU" sz="2400" dirty="0" err="1">
                <a:solidFill>
                  <a:srgbClr val="0000CC"/>
                </a:solidFill>
              </a:rPr>
              <a:t>команди</a:t>
            </a:r>
            <a:r>
              <a:rPr lang="ru-RU" sz="2400" dirty="0">
                <a:solidFill>
                  <a:srgbClr val="0000CC"/>
                </a:solidFill>
              </a:rPr>
              <a:t>: </a:t>
            </a:r>
            <a:r>
              <a:rPr lang="ru-RU" sz="2400" dirty="0" err="1">
                <a:solidFill>
                  <a:srgbClr val="0000CC"/>
                </a:solidFill>
              </a:rPr>
              <a:t>Київського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національного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університету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імені</a:t>
            </a:r>
            <a:r>
              <a:rPr lang="ru-RU" sz="2400" dirty="0">
                <a:solidFill>
                  <a:srgbClr val="0000CC"/>
                </a:solidFill>
              </a:rPr>
              <a:t> Тараса </a:t>
            </a:r>
            <a:r>
              <a:rPr lang="ru-RU" sz="2400" dirty="0" err="1">
                <a:solidFill>
                  <a:srgbClr val="0000CC"/>
                </a:solidFill>
              </a:rPr>
              <a:t>Шевченка</a:t>
            </a:r>
            <a:r>
              <a:rPr lang="ru-RU" sz="2400" dirty="0">
                <a:solidFill>
                  <a:srgbClr val="0000CC"/>
                </a:solidFill>
              </a:rPr>
              <a:t>, </a:t>
            </a:r>
            <a:r>
              <a:rPr lang="ru-RU" sz="2400" dirty="0" err="1">
                <a:solidFill>
                  <a:srgbClr val="0000CC"/>
                </a:solidFill>
              </a:rPr>
              <a:t>Львівського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національного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університету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400" dirty="0" err="1">
                <a:solidFill>
                  <a:srgbClr val="0000CC"/>
                </a:solidFill>
              </a:rPr>
              <a:t>ім</a:t>
            </a:r>
            <a:r>
              <a:rPr lang="ru-RU" sz="2400" dirty="0">
                <a:solidFill>
                  <a:srgbClr val="0000CC"/>
                </a:solidFill>
              </a:rPr>
              <a:t>. Франка та </a:t>
            </a:r>
            <a:r>
              <a:rPr lang="ru-RU" sz="2400" dirty="0" err="1">
                <a:solidFill>
                  <a:srgbClr val="0000CC"/>
                </a:solidFill>
              </a:rPr>
              <a:t>Запоріжський</a:t>
            </a:r>
            <a:r>
              <a:rPr lang="ru-RU" sz="2400" dirty="0">
                <a:solidFill>
                  <a:srgbClr val="0000CC"/>
                </a:solidFill>
              </a:rPr>
              <a:t> НТУ.</a:t>
            </a:r>
            <a:endParaRPr lang="uk-UA" sz="2400" dirty="0"/>
          </a:p>
        </p:txBody>
      </p:sp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64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9" y="116632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Рейтинг </a:t>
            </a:r>
            <a:r>
              <a:rPr lang="ru-RU" sz="3100" b="1" dirty="0" err="1" smtClean="0">
                <a:solidFill>
                  <a:srgbClr val="FF0000"/>
                </a:solidFill>
              </a:rPr>
              <a:t>країн</a:t>
            </a:r>
            <a:r>
              <a:rPr lang="ru-RU" sz="3100" b="1" dirty="0" smtClean="0">
                <a:solidFill>
                  <a:srgbClr val="FF0000"/>
                </a:solidFill>
              </a:rPr>
              <a:t> за </a:t>
            </a:r>
            <a:r>
              <a:rPr lang="ru-RU" sz="3100" b="1" dirty="0" err="1" smtClean="0">
                <a:solidFill>
                  <a:srgbClr val="FF0000"/>
                </a:solidFill>
              </a:rPr>
              <a:t>версією</a:t>
            </a:r>
            <a:r>
              <a:rPr lang="ru-RU" sz="3100" b="1" dirty="0" smtClean="0">
                <a:solidFill>
                  <a:srgbClr val="FF0000"/>
                </a:solidFill>
              </a:rPr>
              <a:t> ТОПКОДЕР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(</a:t>
            </a:r>
            <a:r>
              <a:rPr lang="ru-RU" sz="2200" b="1" dirty="0" err="1" smtClean="0">
                <a:solidFill>
                  <a:srgbClr val="FF0000"/>
                </a:solidFill>
              </a:rPr>
              <a:t>Computer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Science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станом на </a:t>
            </a:r>
            <a:r>
              <a:rPr lang="en-US" sz="2200" b="1" dirty="0" smtClean="0">
                <a:solidFill>
                  <a:srgbClr val="FF0000"/>
                </a:solidFill>
              </a:rPr>
              <a:t>11</a:t>
            </a:r>
            <a:r>
              <a:rPr lang="uk-UA" sz="2200" b="1" dirty="0" smtClean="0">
                <a:solidFill>
                  <a:srgbClr val="FF0000"/>
                </a:solidFill>
              </a:rPr>
              <a:t> листопада </a:t>
            </a:r>
            <a:r>
              <a:rPr lang="ru-RU" sz="2200" b="1" dirty="0" smtClean="0">
                <a:solidFill>
                  <a:srgbClr val="FF0000"/>
                </a:solidFill>
              </a:rPr>
              <a:t>2017 року</a:t>
            </a:r>
            <a:endParaRPr lang="uk-UA" sz="2200" b="1" dirty="0" smtClean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05309" y="1268760"/>
            <a:ext cx="6733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FF4F4F"/>
                </a:solidFill>
                <a:cs typeface="Arial" pitchFamily="34" charset="0"/>
                <a:hlinkClick r:id="rId2"/>
              </a:rPr>
              <a:t>http</a:t>
            </a:r>
            <a:r>
              <a:rPr lang="ru-RU" altLang="ru-RU" sz="2000" dirty="0">
                <a:solidFill>
                  <a:srgbClr val="FF4F4F"/>
                </a:solidFill>
                <a:cs typeface="Arial" pitchFamily="34" charset="0"/>
                <a:hlinkClick r:id="rId2"/>
              </a:rPr>
              <a:t>://</a:t>
            </a:r>
            <a:r>
              <a:rPr lang="ru-RU" altLang="ru-RU" sz="2000" dirty="0" smtClean="0">
                <a:solidFill>
                  <a:srgbClr val="FF4F4F"/>
                </a:solidFill>
                <a:cs typeface="Arial" pitchFamily="34" charset="0"/>
                <a:hlinkClick r:id="rId2"/>
              </a:rPr>
              <a:t>community.topcoder.com/stat?c=country_avg_rating</a:t>
            </a:r>
            <a:endParaRPr lang="uk-UA" altLang="ru-RU" sz="2000" dirty="0">
              <a:solidFill>
                <a:srgbClr val="FF4F4F"/>
              </a:solidFill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13000466"/>
              </p:ext>
            </p:extLst>
          </p:nvPr>
        </p:nvGraphicFramePr>
        <p:xfrm>
          <a:off x="2195736" y="1844824"/>
          <a:ext cx="4104456" cy="4555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3600400"/>
              </a:tblGrid>
              <a:tr h="511473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 dirty="0">
                          <a:effectLst/>
                        </a:rPr>
                        <a:t>1</a:t>
                      </a:r>
                      <a:endParaRPr lang="uk-UA" sz="2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sng" strike="noStrike" dirty="0">
                          <a:effectLst/>
                          <a:hlinkClick r:id="rId3"/>
                        </a:rPr>
                        <a:t>Russian Federation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2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sng" strike="noStrike" dirty="0">
                          <a:effectLst/>
                          <a:hlinkClick r:id="rId4"/>
                        </a:rPr>
                        <a:t>China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3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sng" strike="noStrike" dirty="0">
                          <a:effectLst/>
                          <a:hlinkClick r:id="rId5"/>
                        </a:rPr>
                        <a:t>Japan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4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sng" strike="noStrike" dirty="0">
                          <a:effectLst/>
                          <a:hlinkClick r:id="rId6"/>
                        </a:rPr>
                        <a:t>Poland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uk-UA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uk-UA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  <a:hlinkClick r:id="rId7"/>
                        </a:rPr>
                        <a:t>Ukraine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5715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6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  <a:hlinkClick r:id="rId8"/>
                        </a:rPr>
                        <a:t>United States</a:t>
                      </a:r>
                      <a:endParaRPr lang="en-US" sz="2400" b="0" i="0" u="none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7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  <a:hlinkClick r:id="rId9"/>
                        </a:rPr>
                        <a:t>South Korea</a:t>
                      </a:r>
                      <a:endParaRPr lang="en-US" sz="2400" b="0" i="0" u="none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>
                          <a:effectLst/>
                        </a:rPr>
                        <a:t>8</a:t>
                      </a:r>
                      <a:endParaRPr lang="uk-UA" sz="2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  <a:hlinkClick r:id="rId10"/>
                        </a:rPr>
                        <a:t>Taiwan</a:t>
                      </a:r>
                      <a:endParaRPr lang="en-US" sz="2400" b="0" i="0" u="none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uk-UA" sz="2400" u="none" strike="noStrike" dirty="0">
                          <a:effectLst/>
                        </a:rPr>
                        <a:t>9</a:t>
                      </a:r>
                      <a:endParaRPr lang="uk-UA" sz="2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  <a:hlinkClick r:id="rId11"/>
                        </a:rPr>
                        <a:t>Belarus</a:t>
                      </a:r>
                      <a:endParaRPr lang="en-US" sz="2400" b="0" i="0" u="none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uk-UA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Croatia</a:t>
                      </a:r>
                      <a:endParaRPr lang="en-US" sz="2400" b="0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71450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uk-UA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Viet Nam</a:t>
                      </a:r>
                      <a:endParaRPr lang="en-US" sz="2400" b="0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71450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yb.univ.kiev.ua/images/news/matholym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"/>
            <a:ext cx="1371603" cy="1287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16632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Заходи, що були проведені зі школярами в </a:t>
            </a:r>
            <a:r>
              <a:rPr lang="uk-UA" sz="2000" b="1" dirty="0" smtClean="0">
                <a:solidFill>
                  <a:srgbClr val="FF0000"/>
                </a:solidFill>
              </a:rPr>
              <a:t>2016-17 </a:t>
            </a:r>
            <a:r>
              <a:rPr lang="uk-UA" sz="2000" b="1" dirty="0" err="1">
                <a:solidFill>
                  <a:srgbClr val="FF0000"/>
                </a:solidFill>
              </a:rPr>
              <a:t>н.р</a:t>
            </a:r>
            <a:r>
              <a:rPr lang="uk-UA" sz="2000" b="1" dirty="0">
                <a:solidFill>
                  <a:srgbClr val="FF0000"/>
                </a:solidFill>
              </a:rPr>
              <a:t>. під керівництвом проф. Рубльова Б.В.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026" y="1194216"/>
            <a:ext cx="82359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00CC"/>
                </a:solidFill>
              </a:rPr>
              <a:t>15 серпня –</a:t>
            </a:r>
            <a:r>
              <a:rPr lang="uk-UA" dirty="0">
                <a:solidFill>
                  <a:srgbClr val="0000CC"/>
                </a:solidFill>
              </a:rPr>
              <a:t>	Всеукраїнська математична літня школа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28 серпня 2016</a:t>
            </a:r>
            <a:r>
              <a:rPr lang="uk-UA" dirty="0">
                <a:solidFill>
                  <a:srgbClr val="0000CC"/>
                </a:solidFill>
              </a:rPr>
              <a:t>	– </a:t>
            </a:r>
            <a:r>
              <a:rPr lang="uk-UA" b="1" dirty="0">
                <a:solidFill>
                  <a:srgbClr val="0000CC"/>
                </a:solidFill>
              </a:rPr>
              <a:t>200+40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5–11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 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11 вересня 2016</a:t>
            </a:r>
            <a:r>
              <a:rPr lang="uk-UA" dirty="0">
                <a:solidFill>
                  <a:srgbClr val="0000CC"/>
                </a:solidFill>
              </a:rPr>
              <a:t>	Математичний </a:t>
            </a:r>
            <a:r>
              <a:rPr lang="uk-UA" dirty="0" err="1">
                <a:solidFill>
                  <a:srgbClr val="0000CC"/>
                </a:solidFill>
              </a:rPr>
              <a:t>занзібар</a:t>
            </a:r>
            <a:r>
              <a:rPr lang="uk-UA" dirty="0">
                <a:solidFill>
                  <a:srgbClr val="0000CC"/>
                </a:solidFill>
              </a:rPr>
              <a:t> (КТ), 116 команди (по 6) – </a:t>
            </a:r>
            <a:r>
              <a:rPr lang="uk-UA" dirty="0" smtClean="0">
                <a:solidFill>
                  <a:srgbClr val="0000CC"/>
                </a:solidFill>
              </a:rPr>
              <a:t>			</a:t>
            </a:r>
            <a:r>
              <a:rPr lang="uk-UA" b="1" dirty="0" smtClean="0">
                <a:solidFill>
                  <a:srgbClr val="0000CC"/>
                </a:solidFill>
              </a:rPr>
              <a:t>700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</a:t>
            </a:r>
            <a:r>
              <a:rPr lang="uk-UA" dirty="0">
                <a:solidFill>
                  <a:srgbClr val="0000CC"/>
                </a:solidFill>
              </a:rPr>
              <a:t> </a:t>
            </a: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25 вересня 2016</a:t>
            </a:r>
            <a:r>
              <a:rPr lang="uk-UA" dirty="0">
                <a:solidFill>
                  <a:srgbClr val="0000CC"/>
                </a:solidFill>
              </a:rPr>
              <a:t>	Усна командна олімпіада (КТ), 75 команд (по 8) – </a:t>
            </a:r>
            <a:r>
              <a:rPr lang="uk-UA" dirty="0" smtClean="0">
                <a:solidFill>
                  <a:srgbClr val="0000CC"/>
                </a:solidFill>
              </a:rPr>
              <a:t>			</a:t>
            </a:r>
            <a:r>
              <a:rPr lang="uk-UA" b="1" dirty="0" smtClean="0">
                <a:solidFill>
                  <a:srgbClr val="0000CC"/>
                </a:solidFill>
              </a:rPr>
              <a:t>600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 жовтня 2016</a:t>
            </a:r>
            <a:r>
              <a:rPr lang="uk-UA" dirty="0">
                <a:solidFill>
                  <a:srgbClr val="0000CC"/>
                </a:solidFill>
              </a:rPr>
              <a:t>	Математичний </a:t>
            </a:r>
            <a:r>
              <a:rPr lang="uk-UA" dirty="0" err="1">
                <a:solidFill>
                  <a:srgbClr val="0000CC"/>
                </a:solidFill>
              </a:rPr>
              <a:t>занзібар</a:t>
            </a:r>
            <a:r>
              <a:rPr lang="uk-UA" dirty="0">
                <a:solidFill>
                  <a:srgbClr val="0000CC"/>
                </a:solidFill>
              </a:rPr>
              <a:t> для учнів 4–6 класів (4–6), </a:t>
            </a:r>
            <a:r>
              <a:rPr lang="uk-UA" dirty="0" smtClean="0">
                <a:solidFill>
                  <a:srgbClr val="0000CC"/>
                </a:solidFill>
              </a:rPr>
              <a:t>			87</a:t>
            </a:r>
            <a:r>
              <a:rPr lang="uk-UA" dirty="0">
                <a:solidFill>
                  <a:srgbClr val="0000CC"/>
                </a:solidFill>
              </a:rPr>
              <a:t> команд (по 6) – </a:t>
            </a:r>
            <a:r>
              <a:rPr lang="uk-UA" b="1" dirty="0">
                <a:solidFill>
                  <a:srgbClr val="0000CC"/>
                </a:solidFill>
              </a:rPr>
              <a:t>500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4–6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 жовтня 2016</a:t>
            </a:r>
            <a:r>
              <a:rPr lang="uk-UA" dirty="0">
                <a:solidFill>
                  <a:srgbClr val="0000CC"/>
                </a:solidFill>
              </a:rPr>
              <a:t>	Всеукраїнська он-лайн олімпіада з теорії чисел, 6 </a:t>
            </a:r>
            <a:r>
              <a:rPr lang="uk-UA" dirty="0" smtClean="0">
                <a:solidFill>
                  <a:srgbClr val="0000CC"/>
                </a:solidFill>
              </a:rPr>
              <a:t>			областей </a:t>
            </a:r>
            <a:r>
              <a:rPr lang="uk-UA" dirty="0">
                <a:solidFill>
                  <a:srgbClr val="0000CC"/>
                </a:solidFill>
              </a:rPr>
              <a:t>– </a:t>
            </a:r>
            <a:r>
              <a:rPr lang="uk-UA" b="1" dirty="0">
                <a:solidFill>
                  <a:srgbClr val="0000CC"/>
                </a:solidFill>
              </a:rPr>
              <a:t>150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9 </a:t>
            </a:r>
            <a:r>
              <a:rPr lang="uk-UA" b="1" dirty="0">
                <a:solidFill>
                  <a:srgbClr val="0000CC"/>
                </a:solidFill>
              </a:rPr>
              <a:t>жовтня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b="1" dirty="0">
                <a:solidFill>
                  <a:srgbClr val="0000CC"/>
                </a:solidFill>
              </a:rPr>
              <a:t>2016</a:t>
            </a:r>
            <a:r>
              <a:rPr lang="uk-UA" dirty="0">
                <a:solidFill>
                  <a:srgbClr val="0000CC"/>
                </a:solidFill>
              </a:rPr>
              <a:t>	1 тур математичних боїв (КТ), 64 команди (по 8) – </a:t>
            </a:r>
            <a:r>
              <a:rPr lang="uk-UA" dirty="0" smtClean="0">
                <a:solidFill>
                  <a:srgbClr val="0000CC"/>
                </a:solidFill>
              </a:rPr>
              <a:t>			</a:t>
            </a:r>
            <a:r>
              <a:rPr lang="uk-UA" b="1" dirty="0" smtClean="0">
                <a:solidFill>
                  <a:srgbClr val="0000CC"/>
                </a:solidFill>
              </a:rPr>
              <a:t>500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23 </a:t>
            </a:r>
            <a:r>
              <a:rPr lang="uk-UA" b="1" dirty="0">
                <a:solidFill>
                  <a:srgbClr val="0000CC"/>
                </a:solidFill>
              </a:rPr>
              <a:t>жовтня –</a:t>
            </a:r>
            <a:r>
              <a:rPr lang="uk-UA" dirty="0">
                <a:solidFill>
                  <a:srgbClr val="0000CC"/>
                </a:solidFill>
              </a:rPr>
              <a:t>	Відбір команди України на міжнародні математичні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29 жовтня 2016</a:t>
            </a:r>
            <a:r>
              <a:rPr lang="uk-UA" dirty="0">
                <a:solidFill>
                  <a:srgbClr val="0000CC"/>
                </a:solidFill>
              </a:rPr>
              <a:t>	олімпіади – </a:t>
            </a:r>
            <a:r>
              <a:rPr lang="uk-UA" b="1" dirty="0">
                <a:solidFill>
                  <a:srgbClr val="0000CC"/>
                </a:solidFill>
              </a:rPr>
              <a:t>80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yb.univ.kiev.ua/images/news/matholym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Заходи, що були проведені зі школярами в </a:t>
            </a:r>
            <a:r>
              <a:rPr lang="uk-UA" sz="2000" b="1" dirty="0" smtClean="0">
                <a:solidFill>
                  <a:srgbClr val="FF0000"/>
                </a:solidFill>
              </a:rPr>
              <a:t>2016-17 </a:t>
            </a:r>
            <a:r>
              <a:rPr lang="uk-UA" sz="2000" b="1" dirty="0" err="1">
                <a:solidFill>
                  <a:srgbClr val="FF0000"/>
                </a:solidFill>
              </a:rPr>
              <a:t>н.р</a:t>
            </a:r>
            <a:r>
              <a:rPr lang="uk-UA" sz="2000" b="1" dirty="0">
                <a:solidFill>
                  <a:srgbClr val="FF0000"/>
                </a:solidFill>
              </a:rPr>
              <a:t>. під керівництвом проф. Рубльова Б.В</a:t>
            </a:r>
            <a:r>
              <a:rPr lang="uk-UA" sz="2400" b="1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7480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00CC"/>
                </a:solidFill>
              </a:rPr>
              <a:t>29 </a:t>
            </a:r>
            <a:r>
              <a:rPr lang="uk-UA" b="1" dirty="0" smtClean="0">
                <a:solidFill>
                  <a:srgbClr val="0000CC"/>
                </a:solidFill>
              </a:rPr>
              <a:t>жовтня	 </a:t>
            </a:r>
            <a:r>
              <a:rPr lang="uk-UA" b="1" dirty="0">
                <a:solidFill>
                  <a:srgbClr val="0000CC"/>
                </a:solidFill>
              </a:rPr>
              <a:t>–</a:t>
            </a:r>
            <a:r>
              <a:rPr lang="uk-UA" dirty="0">
                <a:solidFill>
                  <a:srgbClr val="0000CC"/>
                </a:solidFill>
              </a:rPr>
              <a:t>	10-й Всеукраїнський турнір математичних боїв імені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05 листопада 2016</a:t>
            </a:r>
            <a:r>
              <a:rPr lang="uk-UA" dirty="0">
                <a:solidFill>
                  <a:srgbClr val="0000CC"/>
                </a:solidFill>
              </a:rPr>
              <a:t>	академіка Ляшка І.І., 32 команд (по 6) – </a:t>
            </a:r>
            <a:r>
              <a:rPr lang="uk-UA" dirty="0" smtClean="0">
                <a:solidFill>
                  <a:srgbClr val="0000CC"/>
                </a:solidFill>
              </a:rPr>
              <a:t>					</a:t>
            </a:r>
            <a:r>
              <a:rPr lang="uk-UA" b="1" dirty="0" smtClean="0">
                <a:solidFill>
                  <a:srgbClr val="0000CC"/>
                </a:solidFill>
              </a:rPr>
              <a:t>175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</a:t>
            </a:r>
            <a:r>
              <a:rPr lang="uk-UA" i="1" dirty="0" smtClean="0">
                <a:solidFill>
                  <a:srgbClr val="0000CC"/>
                </a:solidFill>
              </a:rPr>
              <a:t>класи </a:t>
            </a: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2 </a:t>
            </a:r>
            <a:r>
              <a:rPr lang="uk-UA" b="1" dirty="0">
                <a:solidFill>
                  <a:srgbClr val="0000CC"/>
                </a:solidFill>
              </a:rPr>
              <a:t>листопада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b="1" dirty="0">
                <a:solidFill>
                  <a:srgbClr val="0000CC"/>
                </a:solidFill>
              </a:rPr>
              <a:t>2016</a:t>
            </a:r>
            <a:r>
              <a:rPr lang="uk-UA" dirty="0">
                <a:solidFill>
                  <a:srgbClr val="0000CC"/>
                </a:solidFill>
              </a:rPr>
              <a:t>	2 тур математичних боїв (КТ), 64 команди (по 8) – </a:t>
            </a:r>
            <a:r>
              <a:rPr lang="uk-UA" dirty="0" smtClean="0">
                <a:solidFill>
                  <a:srgbClr val="0000CC"/>
                </a:solidFill>
              </a:rPr>
              <a:t>				</a:t>
            </a:r>
            <a:r>
              <a:rPr lang="uk-UA" b="1" dirty="0" smtClean="0">
                <a:solidFill>
                  <a:srgbClr val="0000CC"/>
                </a:solidFill>
              </a:rPr>
              <a:t>500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20 </a:t>
            </a:r>
            <a:r>
              <a:rPr lang="uk-UA" b="1" dirty="0">
                <a:solidFill>
                  <a:srgbClr val="0000CC"/>
                </a:solidFill>
              </a:rPr>
              <a:t>листопада</a:t>
            </a:r>
            <a:r>
              <a:rPr lang="uk-UA" dirty="0">
                <a:solidFill>
                  <a:srgbClr val="0000CC"/>
                </a:solidFill>
              </a:rPr>
              <a:t>	Районна олімпіада (ІІ етап Всеукраїнської олімпіади) –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2016</a:t>
            </a:r>
            <a:r>
              <a:rPr lang="uk-UA" i="1" dirty="0">
                <a:solidFill>
                  <a:srgbClr val="0000CC"/>
                </a:solidFill>
              </a:rPr>
              <a:t>	</a:t>
            </a:r>
            <a:r>
              <a:rPr lang="uk-UA" i="1" dirty="0" smtClean="0">
                <a:solidFill>
                  <a:srgbClr val="0000CC"/>
                </a:solidFill>
              </a:rPr>
              <a:t>	</a:t>
            </a:r>
            <a:r>
              <a:rPr lang="uk-UA" b="1" dirty="0" smtClean="0">
                <a:solidFill>
                  <a:srgbClr val="0000CC"/>
                </a:solidFill>
              </a:rPr>
              <a:t>6000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04 </a:t>
            </a:r>
            <a:r>
              <a:rPr lang="uk-UA" b="1" dirty="0">
                <a:solidFill>
                  <a:srgbClr val="0000CC"/>
                </a:solidFill>
              </a:rPr>
              <a:t>грудня</a:t>
            </a:r>
            <a:r>
              <a:rPr lang="uk-UA" dirty="0">
                <a:solidFill>
                  <a:srgbClr val="0000CC"/>
                </a:solidFill>
              </a:rPr>
              <a:t>	Всеукраїнська он-лайн олімпіада з комбінаторики –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2016</a:t>
            </a:r>
            <a:r>
              <a:rPr lang="uk-UA" i="1" dirty="0">
                <a:solidFill>
                  <a:srgbClr val="0000CC"/>
                </a:solidFill>
              </a:rPr>
              <a:t>	</a:t>
            </a:r>
            <a:r>
              <a:rPr lang="uk-UA" i="1" dirty="0" smtClean="0">
                <a:solidFill>
                  <a:srgbClr val="0000CC"/>
                </a:solidFill>
              </a:rPr>
              <a:t>	</a:t>
            </a:r>
            <a:r>
              <a:rPr lang="uk-UA" b="1" dirty="0" smtClean="0">
                <a:solidFill>
                  <a:srgbClr val="0000CC"/>
                </a:solidFill>
              </a:rPr>
              <a:t>50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11 </a:t>
            </a:r>
            <a:r>
              <a:rPr lang="uk-UA" b="1" dirty="0">
                <a:solidFill>
                  <a:srgbClr val="0000CC"/>
                </a:solidFill>
              </a:rPr>
              <a:t>грудня</a:t>
            </a:r>
            <a:r>
              <a:rPr lang="uk-UA" i="1" dirty="0">
                <a:solidFill>
                  <a:srgbClr val="0000CC"/>
                </a:solidFill>
              </a:rPr>
              <a:t>	</a:t>
            </a:r>
            <a:r>
              <a:rPr lang="uk-UA" dirty="0">
                <a:solidFill>
                  <a:srgbClr val="0000CC"/>
                </a:solidFill>
              </a:rPr>
              <a:t>3 тур математичних боїв (КТ), команди по 8 учнів –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2016	</a:t>
            </a:r>
            <a:r>
              <a:rPr lang="uk-UA" b="1" dirty="0" smtClean="0">
                <a:solidFill>
                  <a:srgbClr val="0000CC"/>
                </a:solidFill>
              </a:rPr>
              <a:t>	500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6–11 класи 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12 </a:t>
            </a:r>
            <a:r>
              <a:rPr lang="uk-UA" b="1" dirty="0">
                <a:solidFill>
                  <a:srgbClr val="0000CC"/>
                </a:solidFill>
              </a:rPr>
              <a:t>грудня – 	</a:t>
            </a:r>
            <a:r>
              <a:rPr lang="uk-UA" dirty="0">
                <a:solidFill>
                  <a:srgbClr val="0000CC"/>
                </a:solidFill>
              </a:rPr>
              <a:t>Тренувальні збори команди України та резерву на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19 грудня 2016	</a:t>
            </a:r>
            <a:r>
              <a:rPr lang="uk-UA" dirty="0">
                <a:solidFill>
                  <a:srgbClr val="0000CC"/>
                </a:solidFill>
              </a:rPr>
              <a:t>міжнародні математичні олімпіади – 30 учасників, 8–11</a:t>
            </a:r>
            <a:r>
              <a:rPr lang="uk-UA" b="1" dirty="0">
                <a:solidFill>
                  <a:srgbClr val="0000CC"/>
                </a:solidFill>
              </a:rPr>
              <a:t> </a:t>
            </a:r>
            <a:r>
              <a:rPr lang="uk-UA" dirty="0">
                <a:solidFill>
                  <a:srgbClr val="0000CC"/>
                </a:solidFill>
              </a:rPr>
              <a:t>класи </a:t>
            </a:r>
            <a:r>
              <a:rPr lang="uk-UA" dirty="0" smtClean="0">
                <a:solidFill>
                  <a:srgbClr val="0000CC"/>
                </a:solidFill>
              </a:rPr>
              <a:t>		(</a:t>
            </a:r>
            <a:r>
              <a:rPr lang="uk-UA" dirty="0">
                <a:solidFill>
                  <a:srgbClr val="0000CC"/>
                </a:solidFill>
              </a:rPr>
              <a:t>у програмі – 8 днів занять)</a:t>
            </a: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15 </a:t>
            </a:r>
            <a:r>
              <a:rPr lang="uk-UA" b="1" dirty="0">
                <a:solidFill>
                  <a:srgbClr val="0000CC"/>
                </a:solidFill>
              </a:rPr>
              <a:t>січня 2017</a:t>
            </a:r>
            <a:r>
              <a:rPr lang="uk-UA" dirty="0">
                <a:solidFill>
                  <a:srgbClr val="0000CC"/>
                </a:solidFill>
              </a:rPr>
              <a:t>	Київська міська олімпіада, 1 тур (ІІІ етап Всеукраїнської </a:t>
            </a:r>
            <a:r>
              <a:rPr lang="uk-UA" dirty="0" smtClean="0">
                <a:solidFill>
                  <a:srgbClr val="0000CC"/>
                </a:solidFill>
              </a:rPr>
              <a:t>			олімпіади</a:t>
            </a:r>
            <a:r>
              <a:rPr lang="uk-UA" dirty="0">
                <a:solidFill>
                  <a:srgbClr val="0000CC"/>
                </a:solidFill>
              </a:rPr>
              <a:t>) – </a:t>
            </a:r>
            <a:r>
              <a:rPr lang="uk-UA" b="1" dirty="0">
                <a:solidFill>
                  <a:srgbClr val="0000CC"/>
                </a:solidFill>
              </a:rPr>
              <a:t>1200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21 </a:t>
            </a:r>
            <a:r>
              <a:rPr lang="uk-UA" b="1" dirty="0">
                <a:solidFill>
                  <a:srgbClr val="0000CC"/>
                </a:solidFill>
              </a:rPr>
              <a:t>січня 2017</a:t>
            </a:r>
            <a:r>
              <a:rPr lang="uk-UA" dirty="0">
                <a:solidFill>
                  <a:srgbClr val="0000CC"/>
                </a:solidFill>
              </a:rPr>
              <a:t>	Київська міська олімпіада, 2 тур (ІІІ етап Всеукраїнської </a:t>
            </a:r>
            <a:r>
              <a:rPr lang="uk-UA" dirty="0" smtClean="0">
                <a:solidFill>
                  <a:srgbClr val="0000CC"/>
                </a:solidFill>
              </a:rPr>
              <a:t>			олімпіади</a:t>
            </a:r>
            <a:r>
              <a:rPr lang="uk-UA" dirty="0">
                <a:solidFill>
                  <a:srgbClr val="0000CC"/>
                </a:solidFill>
              </a:rPr>
              <a:t>) – </a:t>
            </a:r>
            <a:r>
              <a:rPr lang="uk-UA" b="1" dirty="0">
                <a:solidFill>
                  <a:srgbClr val="0000CC"/>
                </a:solidFill>
              </a:rPr>
              <a:t>300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	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yb.univ.kiev.ua/images/news/matholym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7"/>
            <a:ext cx="1371603" cy="1287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244723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Заходи, що були проведені зі школярами в </a:t>
            </a:r>
            <a:r>
              <a:rPr lang="uk-UA" sz="2000" b="1" dirty="0" smtClean="0">
                <a:solidFill>
                  <a:srgbClr val="FF0000"/>
                </a:solidFill>
              </a:rPr>
              <a:t>2016-17 </a:t>
            </a:r>
            <a:r>
              <a:rPr lang="uk-UA" sz="2000" b="1" dirty="0" err="1">
                <a:solidFill>
                  <a:srgbClr val="FF0000"/>
                </a:solidFill>
              </a:rPr>
              <a:t>н.р</a:t>
            </a:r>
            <a:r>
              <a:rPr lang="uk-UA" sz="2000" b="1" dirty="0">
                <a:solidFill>
                  <a:srgbClr val="FF0000"/>
                </a:solidFill>
              </a:rPr>
              <a:t>. під керівництвом проф. Рубльова Б.В.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00CC"/>
                </a:solidFill>
              </a:rPr>
              <a:t>27 січня –</a:t>
            </a:r>
            <a:r>
              <a:rPr lang="uk-UA" dirty="0">
                <a:solidFill>
                  <a:srgbClr val="0000CC"/>
                </a:solidFill>
              </a:rPr>
              <a:t>	Тренувальні збори команди України на міжнародні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02 лютого 2017</a:t>
            </a:r>
            <a:r>
              <a:rPr lang="uk-UA" dirty="0">
                <a:solidFill>
                  <a:srgbClr val="0000CC"/>
                </a:solidFill>
              </a:rPr>
              <a:t>	математичні олімпіади – </a:t>
            </a:r>
            <a:r>
              <a:rPr lang="uk-UA" b="1" dirty="0">
                <a:solidFill>
                  <a:srgbClr val="0000CC"/>
                </a:solidFill>
              </a:rPr>
              <a:t>13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i="1" dirty="0" smtClean="0">
                <a:solidFill>
                  <a:srgbClr val="0000CC"/>
                </a:solidFill>
              </a:rPr>
              <a:t>		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12 </a:t>
            </a:r>
            <a:r>
              <a:rPr lang="uk-UA" b="1" dirty="0">
                <a:solidFill>
                  <a:srgbClr val="0000CC"/>
                </a:solidFill>
              </a:rPr>
              <a:t>лютого 2017</a:t>
            </a:r>
            <a:r>
              <a:rPr lang="uk-UA" dirty="0">
                <a:solidFill>
                  <a:srgbClr val="0000CC"/>
                </a:solidFill>
              </a:rPr>
              <a:t>	Відбір команди Києва та УФМЛ на ІV етап Всеукраїнської </a:t>
            </a:r>
            <a:r>
              <a:rPr lang="uk-UA" dirty="0" smtClean="0">
                <a:solidFill>
                  <a:srgbClr val="0000CC"/>
                </a:solidFill>
              </a:rPr>
              <a:t>			олімпіади</a:t>
            </a:r>
            <a:r>
              <a:rPr lang="uk-UA" dirty="0">
                <a:solidFill>
                  <a:srgbClr val="0000CC"/>
                </a:solidFill>
              </a:rPr>
              <a:t>, 1 тур –</a:t>
            </a:r>
            <a:r>
              <a:rPr lang="uk-UA" b="1" dirty="0">
                <a:solidFill>
                  <a:srgbClr val="0000CC"/>
                </a:solidFill>
              </a:rPr>
              <a:t>100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19 </a:t>
            </a:r>
            <a:r>
              <a:rPr lang="uk-UA" b="1" dirty="0">
                <a:solidFill>
                  <a:srgbClr val="0000CC"/>
                </a:solidFill>
              </a:rPr>
              <a:t>лютого 2017</a:t>
            </a:r>
            <a:r>
              <a:rPr lang="uk-UA" dirty="0">
                <a:solidFill>
                  <a:srgbClr val="0000CC"/>
                </a:solidFill>
              </a:rPr>
              <a:t>	Відбір команди Києва та УФМЛ на ІV етап Всеукраїнської </a:t>
            </a:r>
            <a:r>
              <a:rPr lang="uk-UA" dirty="0" smtClean="0">
                <a:solidFill>
                  <a:srgbClr val="0000CC"/>
                </a:solidFill>
              </a:rPr>
              <a:t>			олімпіади</a:t>
            </a:r>
            <a:r>
              <a:rPr lang="uk-UA" dirty="0">
                <a:solidFill>
                  <a:srgbClr val="0000CC"/>
                </a:solidFill>
              </a:rPr>
              <a:t>, 2 тур –</a:t>
            </a:r>
            <a:r>
              <a:rPr lang="uk-UA" b="1" dirty="0">
                <a:solidFill>
                  <a:srgbClr val="0000CC"/>
                </a:solidFill>
              </a:rPr>
              <a:t>100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19 </a:t>
            </a:r>
            <a:r>
              <a:rPr lang="uk-UA" b="1" dirty="0">
                <a:solidFill>
                  <a:srgbClr val="0000CC"/>
                </a:solidFill>
              </a:rPr>
              <a:t>лютого 2017</a:t>
            </a:r>
            <a:r>
              <a:rPr lang="uk-UA" dirty="0">
                <a:solidFill>
                  <a:srgbClr val="0000CC"/>
                </a:solidFill>
              </a:rPr>
              <a:t>	П’ята олімпіада Київського національного університету імені </a:t>
            </a:r>
            <a:r>
              <a:rPr lang="uk-UA" dirty="0" smtClean="0">
                <a:solidFill>
                  <a:srgbClr val="0000CC"/>
                </a:solidFill>
              </a:rPr>
              <a:t>		Тараса </a:t>
            </a:r>
            <a:r>
              <a:rPr lang="uk-UA" dirty="0">
                <a:solidFill>
                  <a:srgbClr val="0000CC"/>
                </a:solidFill>
              </a:rPr>
              <a:t>Шевченка для учнів 4–6 </a:t>
            </a:r>
            <a:r>
              <a:rPr lang="uk-UA" dirty="0" err="1" smtClean="0">
                <a:solidFill>
                  <a:srgbClr val="0000CC"/>
                </a:solidFill>
              </a:rPr>
              <a:t>кл</a:t>
            </a:r>
            <a:r>
              <a:rPr lang="uk-UA" dirty="0" smtClean="0">
                <a:solidFill>
                  <a:srgbClr val="0000CC"/>
                </a:solidFill>
              </a:rPr>
              <a:t>.</a:t>
            </a: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22 </a:t>
            </a:r>
            <a:r>
              <a:rPr lang="uk-UA" b="1" dirty="0">
                <a:solidFill>
                  <a:srgbClr val="0000CC"/>
                </a:solidFill>
              </a:rPr>
              <a:t>лютого –</a:t>
            </a:r>
            <a:r>
              <a:rPr lang="uk-UA" dirty="0">
                <a:solidFill>
                  <a:srgbClr val="0000CC"/>
                </a:solidFill>
              </a:rPr>
              <a:t>	Участь команди України у 9</a:t>
            </a:r>
            <a:r>
              <a:rPr lang="uk-UA" baseline="30000" dirty="0">
                <a:solidFill>
                  <a:srgbClr val="0000CC"/>
                </a:solidFill>
              </a:rPr>
              <a:t>th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Romanian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Master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of</a:t>
            </a:r>
            <a:r>
              <a:rPr lang="uk-UA" dirty="0">
                <a:solidFill>
                  <a:srgbClr val="0000CC"/>
                </a:solidFill>
              </a:rPr>
              <a:t>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27 лютого 2017</a:t>
            </a:r>
            <a:r>
              <a:rPr lang="uk-UA" dirty="0">
                <a:solidFill>
                  <a:srgbClr val="0000CC"/>
                </a:solidFill>
              </a:rPr>
              <a:t>	</a:t>
            </a:r>
            <a:r>
              <a:rPr lang="uk-UA" dirty="0" err="1">
                <a:solidFill>
                  <a:srgbClr val="0000CC"/>
                </a:solidFill>
              </a:rPr>
              <a:t>Mathematics</a:t>
            </a:r>
            <a:r>
              <a:rPr lang="uk-UA" dirty="0">
                <a:solidFill>
                  <a:srgbClr val="0000CC"/>
                </a:solidFill>
              </a:rPr>
              <a:t>  – </a:t>
            </a:r>
            <a:r>
              <a:rPr lang="uk-UA" b="1" dirty="0">
                <a:solidFill>
                  <a:srgbClr val="0000CC"/>
                </a:solidFill>
              </a:rPr>
              <a:t>9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26 лютого 2017</a:t>
            </a:r>
            <a:r>
              <a:rPr lang="uk-UA" dirty="0">
                <a:solidFill>
                  <a:srgbClr val="0000CC"/>
                </a:solidFill>
              </a:rPr>
              <a:t>	Відбір команди Києва та УФМЛ на ІV етап Всеукраїнської </a:t>
            </a:r>
            <a:r>
              <a:rPr lang="uk-UA" dirty="0" smtClean="0">
                <a:solidFill>
                  <a:srgbClr val="0000CC"/>
                </a:solidFill>
              </a:rPr>
              <a:t>			олімпіади</a:t>
            </a:r>
            <a:r>
              <a:rPr lang="uk-UA" dirty="0">
                <a:solidFill>
                  <a:srgbClr val="0000CC"/>
                </a:solidFill>
              </a:rPr>
              <a:t>, 3 тур –</a:t>
            </a:r>
            <a:r>
              <a:rPr lang="uk-UA" b="1" dirty="0">
                <a:solidFill>
                  <a:srgbClr val="0000CC"/>
                </a:solidFill>
              </a:rPr>
              <a:t>100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7–11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20 </a:t>
            </a:r>
            <a:r>
              <a:rPr lang="uk-UA" b="1" dirty="0">
                <a:solidFill>
                  <a:srgbClr val="0000CC"/>
                </a:solidFill>
              </a:rPr>
              <a:t>березня –</a:t>
            </a:r>
            <a:r>
              <a:rPr lang="uk-UA" dirty="0">
                <a:solidFill>
                  <a:srgbClr val="0000CC"/>
                </a:solidFill>
              </a:rPr>
              <a:t>	Всеукраїнська олімпіада, (ІV етап Всеукраїнської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24 березня 2017</a:t>
            </a:r>
            <a:r>
              <a:rPr lang="uk-UA" dirty="0">
                <a:solidFill>
                  <a:srgbClr val="0000CC"/>
                </a:solidFill>
              </a:rPr>
              <a:t>	олімпіади – </a:t>
            </a:r>
            <a:r>
              <a:rPr lang="uk-UA" b="1" dirty="0">
                <a:solidFill>
                  <a:srgbClr val="0000CC"/>
                </a:solidFill>
              </a:rPr>
              <a:t>170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25 </a:t>
            </a:r>
            <a:r>
              <a:rPr lang="uk-UA" b="1" dirty="0">
                <a:solidFill>
                  <a:srgbClr val="0000CC"/>
                </a:solidFill>
              </a:rPr>
              <a:t>березня –</a:t>
            </a:r>
            <a:r>
              <a:rPr lang="uk-UA" dirty="0">
                <a:solidFill>
                  <a:srgbClr val="0000CC"/>
                </a:solidFill>
              </a:rPr>
              <a:t>	Тренувальні збори команди України на міжнародні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31 березня 2017</a:t>
            </a:r>
            <a:r>
              <a:rPr lang="uk-UA" dirty="0">
                <a:solidFill>
                  <a:srgbClr val="0000CC"/>
                </a:solidFill>
              </a:rPr>
              <a:t>	математичні олімпіади – </a:t>
            </a:r>
            <a:r>
              <a:rPr lang="uk-UA" b="1" dirty="0">
                <a:solidFill>
                  <a:srgbClr val="0000CC"/>
                </a:solidFill>
              </a:rPr>
              <a:t>15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i="1" dirty="0" smtClean="0">
                <a:solidFill>
                  <a:srgbClr val="0000CC"/>
                </a:solidFill>
              </a:rPr>
              <a:t>		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yb.univ.kiev.ua/images/news/matholym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7"/>
            <a:ext cx="1371603" cy="1287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72715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Заходи, що були проведені зі школярами в </a:t>
            </a:r>
            <a:r>
              <a:rPr lang="uk-UA" sz="2400" b="1" dirty="0" smtClean="0">
                <a:solidFill>
                  <a:srgbClr val="FF0000"/>
                </a:solidFill>
              </a:rPr>
              <a:t>2016-17 </a:t>
            </a:r>
            <a:r>
              <a:rPr lang="uk-UA" sz="2400" b="1" dirty="0" err="1">
                <a:solidFill>
                  <a:srgbClr val="FF0000"/>
                </a:solidFill>
              </a:rPr>
              <a:t>н.р</a:t>
            </a:r>
            <a:r>
              <a:rPr lang="uk-UA" sz="2400" b="1" dirty="0">
                <a:solidFill>
                  <a:srgbClr val="FF0000"/>
                </a:solidFill>
              </a:rPr>
              <a:t>. під керівництвом проф. Рубльова Б.В.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769" y="1215776"/>
            <a:ext cx="8748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>
                <a:solidFill>
                  <a:srgbClr val="0000CC"/>
                </a:solidFill>
              </a:rPr>
              <a:t>27 березня –</a:t>
            </a:r>
            <a:r>
              <a:rPr lang="uk-UA" dirty="0">
                <a:solidFill>
                  <a:srgbClr val="0000CC"/>
                </a:solidFill>
              </a:rPr>
              <a:t>	Участь команди України у </a:t>
            </a:r>
            <a:r>
              <a:rPr lang="en-US" dirty="0">
                <a:solidFill>
                  <a:srgbClr val="0000CC"/>
                </a:solidFill>
              </a:rPr>
              <a:t>LXVII </a:t>
            </a:r>
            <a:r>
              <a:rPr lang="uk-UA" dirty="0">
                <a:solidFill>
                  <a:srgbClr val="0000CC"/>
                </a:solidFill>
              </a:rPr>
              <a:t>Білоруській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31 березня 2017</a:t>
            </a:r>
            <a:r>
              <a:rPr lang="uk-UA" dirty="0">
                <a:solidFill>
                  <a:srgbClr val="0000CC"/>
                </a:solidFill>
              </a:rPr>
              <a:t>	республіканській математичній олімпіаді – </a:t>
            </a:r>
            <a:r>
              <a:rPr lang="uk-UA" b="1" dirty="0">
                <a:solidFill>
                  <a:srgbClr val="0000CC"/>
                </a:solidFill>
              </a:rPr>
              <a:t>6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8–10 </a:t>
            </a:r>
            <a:r>
              <a:rPr lang="uk-UA" i="1" dirty="0" smtClean="0">
                <a:solidFill>
                  <a:srgbClr val="0000CC"/>
                </a:solidFill>
              </a:rPr>
              <a:t>		класи 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06 </a:t>
            </a:r>
            <a:r>
              <a:rPr lang="uk-UA" b="1" dirty="0">
                <a:solidFill>
                  <a:srgbClr val="0000CC"/>
                </a:solidFill>
              </a:rPr>
              <a:t>квітня –</a:t>
            </a:r>
            <a:r>
              <a:rPr lang="uk-UA" dirty="0">
                <a:solidFill>
                  <a:srgbClr val="0000CC"/>
                </a:solidFill>
              </a:rPr>
              <a:t>	Участь команди України у 6</a:t>
            </a:r>
            <a:r>
              <a:rPr lang="uk-UA" baseline="30000" dirty="0">
                <a:solidFill>
                  <a:srgbClr val="0000CC"/>
                </a:solidFill>
              </a:rPr>
              <a:t>th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European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Girls</a:t>
            </a:r>
            <a:r>
              <a:rPr lang="uk-UA" dirty="0">
                <a:solidFill>
                  <a:srgbClr val="0000CC"/>
                </a:solidFill>
              </a:rPr>
              <a:t>'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12 квітня 2017</a:t>
            </a:r>
            <a:r>
              <a:rPr lang="uk-UA" dirty="0">
                <a:solidFill>
                  <a:srgbClr val="0000CC"/>
                </a:solidFill>
              </a:rPr>
              <a:t>	</a:t>
            </a:r>
            <a:r>
              <a:rPr lang="uk-UA" dirty="0" err="1">
                <a:solidFill>
                  <a:srgbClr val="0000CC"/>
                </a:solidFill>
              </a:rPr>
              <a:t>Mathematical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Olympiad</a:t>
            </a:r>
            <a:r>
              <a:rPr lang="uk-UA" dirty="0">
                <a:solidFill>
                  <a:srgbClr val="0000CC"/>
                </a:solidFill>
              </a:rPr>
              <a:t> – </a:t>
            </a:r>
            <a:r>
              <a:rPr lang="uk-UA" b="1" dirty="0">
                <a:solidFill>
                  <a:srgbClr val="0000CC"/>
                </a:solidFill>
              </a:rPr>
              <a:t>4 учасниці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10–11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i="1" dirty="0" smtClean="0">
                <a:solidFill>
                  <a:srgbClr val="0000CC"/>
                </a:solidFill>
              </a:rPr>
              <a:t>		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ru-RU" b="1" dirty="0" smtClean="0">
                <a:solidFill>
                  <a:srgbClr val="0000CC"/>
                </a:solidFill>
              </a:rPr>
              <a:t>26 </a:t>
            </a:r>
            <a:r>
              <a:rPr lang="uk-UA" b="1" dirty="0">
                <a:solidFill>
                  <a:srgbClr val="0000CC"/>
                </a:solidFill>
              </a:rPr>
              <a:t>квітня –</a:t>
            </a:r>
            <a:r>
              <a:rPr lang="uk-UA" dirty="0">
                <a:solidFill>
                  <a:srgbClr val="0000CC"/>
                </a:solidFill>
              </a:rPr>
              <a:t>	Відбір команди України на 58 Міжнародну математичну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02 травня 2017</a:t>
            </a:r>
            <a:r>
              <a:rPr lang="uk-UA" dirty="0">
                <a:solidFill>
                  <a:srgbClr val="0000CC"/>
                </a:solidFill>
              </a:rPr>
              <a:t>	олімпіади – </a:t>
            </a:r>
            <a:r>
              <a:rPr lang="uk-UA" b="1" dirty="0">
                <a:solidFill>
                  <a:srgbClr val="0000CC"/>
                </a:solidFill>
              </a:rPr>
              <a:t>15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	</a:t>
            </a:r>
            <a:r>
              <a:rPr lang="uk-UA" dirty="0" smtClean="0">
                <a:solidFill>
                  <a:srgbClr val="0000CC"/>
                </a:solidFill>
              </a:rPr>
              <a:t>	</a:t>
            </a:r>
            <a:endParaRPr lang="uk-UA" dirty="0" smtClean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07 </a:t>
            </a:r>
            <a:r>
              <a:rPr lang="uk-UA" b="1" dirty="0">
                <a:solidFill>
                  <a:srgbClr val="0000CC"/>
                </a:solidFill>
              </a:rPr>
              <a:t>травня –</a:t>
            </a:r>
            <a:r>
              <a:rPr lang="uk-UA" dirty="0">
                <a:solidFill>
                  <a:srgbClr val="0000CC"/>
                </a:solidFill>
              </a:rPr>
              <a:t>	Участь команди України у Міжнародному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09 травня 2017</a:t>
            </a:r>
            <a:r>
              <a:rPr lang="uk-UA" dirty="0">
                <a:solidFill>
                  <a:srgbClr val="0000CC"/>
                </a:solidFill>
              </a:rPr>
              <a:t>	математичному Конкурсі «</a:t>
            </a:r>
            <a:r>
              <a:rPr lang="uk-UA" dirty="0" err="1">
                <a:solidFill>
                  <a:srgbClr val="0000CC"/>
                </a:solidFill>
              </a:rPr>
              <a:t>Vladimir</a:t>
            </a:r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uk-UA" dirty="0" err="1">
                <a:solidFill>
                  <a:srgbClr val="0000CC"/>
                </a:solidFill>
              </a:rPr>
              <a:t>Andrunachievici</a:t>
            </a:r>
            <a:r>
              <a:rPr lang="uk-UA" dirty="0">
                <a:solidFill>
                  <a:srgbClr val="0000CC"/>
                </a:solidFill>
              </a:rPr>
              <a:t>» – </a:t>
            </a:r>
            <a:r>
              <a:rPr lang="uk-UA" dirty="0" smtClean="0">
                <a:solidFill>
                  <a:srgbClr val="0000CC"/>
                </a:solidFill>
              </a:rPr>
              <a:t>			</a:t>
            </a:r>
            <a:r>
              <a:rPr lang="uk-UA" b="1" dirty="0" smtClean="0">
                <a:solidFill>
                  <a:srgbClr val="0000CC"/>
                </a:solidFill>
              </a:rPr>
              <a:t>6</a:t>
            </a:r>
            <a:r>
              <a:rPr lang="uk-UA" b="1" dirty="0">
                <a:solidFill>
                  <a:srgbClr val="0000CC"/>
                </a:solidFill>
              </a:rPr>
              <a:t>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 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14 </a:t>
            </a:r>
            <a:r>
              <a:rPr lang="uk-UA" b="1" dirty="0">
                <a:solidFill>
                  <a:srgbClr val="0000CC"/>
                </a:solidFill>
              </a:rPr>
              <a:t>травня –</a:t>
            </a:r>
            <a:r>
              <a:rPr lang="uk-UA" dirty="0">
                <a:solidFill>
                  <a:srgbClr val="0000CC"/>
                </a:solidFill>
              </a:rPr>
              <a:t>	Тренувальні збори команди України на міжнародні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21 травня 2017</a:t>
            </a:r>
            <a:r>
              <a:rPr lang="uk-UA" dirty="0">
                <a:solidFill>
                  <a:srgbClr val="0000CC"/>
                </a:solidFill>
              </a:rPr>
              <a:t>	математичні олімпіади – </a:t>
            </a:r>
            <a:r>
              <a:rPr lang="uk-UA" b="1" dirty="0">
                <a:solidFill>
                  <a:srgbClr val="0000CC"/>
                </a:solidFill>
              </a:rPr>
              <a:t>15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8–11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i="1" dirty="0" smtClean="0">
                <a:solidFill>
                  <a:srgbClr val="0000CC"/>
                </a:solidFill>
              </a:rPr>
              <a:t>		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b="1" dirty="0" smtClean="0">
                <a:solidFill>
                  <a:srgbClr val="0000CC"/>
                </a:solidFill>
              </a:rPr>
              <a:t>02 </a:t>
            </a:r>
            <a:r>
              <a:rPr lang="uk-UA" b="1" dirty="0">
                <a:solidFill>
                  <a:srgbClr val="0000CC"/>
                </a:solidFill>
              </a:rPr>
              <a:t>червня –</a:t>
            </a:r>
            <a:r>
              <a:rPr lang="uk-UA" dirty="0">
                <a:solidFill>
                  <a:srgbClr val="0000CC"/>
                </a:solidFill>
              </a:rPr>
              <a:t>	Тренувальні збори команди України на міжнародні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09 червня 2017</a:t>
            </a:r>
            <a:r>
              <a:rPr lang="uk-UA" dirty="0">
                <a:solidFill>
                  <a:srgbClr val="0000CC"/>
                </a:solidFill>
              </a:rPr>
              <a:t>	математичні олімпіади – </a:t>
            </a:r>
            <a:r>
              <a:rPr lang="uk-UA" b="1" dirty="0">
                <a:solidFill>
                  <a:srgbClr val="0000CC"/>
                </a:solidFill>
              </a:rPr>
              <a:t>8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i="1" dirty="0" smtClean="0">
                <a:solidFill>
                  <a:srgbClr val="0000CC"/>
                </a:solidFill>
              </a:rPr>
              <a:t>		</a:t>
            </a:r>
            <a:endParaRPr lang="uk-UA" i="1" dirty="0" smtClean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  <a:r>
              <a:rPr lang="uk-UA" b="1" dirty="0" smtClean="0">
                <a:solidFill>
                  <a:srgbClr val="0000CC"/>
                </a:solidFill>
              </a:rPr>
              <a:t>13 </a:t>
            </a:r>
            <a:r>
              <a:rPr lang="uk-UA" b="1" dirty="0">
                <a:solidFill>
                  <a:srgbClr val="0000CC"/>
                </a:solidFill>
              </a:rPr>
              <a:t>липня –</a:t>
            </a:r>
            <a:r>
              <a:rPr lang="uk-UA" dirty="0">
                <a:solidFill>
                  <a:srgbClr val="0000CC"/>
                </a:solidFill>
              </a:rPr>
              <a:t>	LVІІI Міжнародна математична олімпіада, </a:t>
            </a:r>
          </a:p>
          <a:p>
            <a:pPr algn="l"/>
            <a:r>
              <a:rPr lang="uk-UA" b="1" dirty="0">
                <a:solidFill>
                  <a:srgbClr val="0000CC"/>
                </a:solidFill>
              </a:rPr>
              <a:t>23 липня 2017</a:t>
            </a:r>
            <a:r>
              <a:rPr lang="uk-UA" dirty="0">
                <a:solidFill>
                  <a:srgbClr val="0000CC"/>
                </a:solidFill>
              </a:rPr>
              <a:t>	Ріо-де-Жанейро (Бразилія) – </a:t>
            </a:r>
            <a:r>
              <a:rPr lang="uk-UA" b="1" dirty="0">
                <a:solidFill>
                  <a:srgbClr val="0000CC"/>
                </a:solidFill>
              </a:rPr>
              <a:t>6 учасників</a:t>
            </a:r>
            <a:r>
              <a:rPr lang="uk-UA" dirty="0">
                <a:solidFill>
                  <a:srgbClr val="0000CC"/>
                </a:solidFill>
              </a:rPr>
              <a:t>, </a:t>
            </a:r>
            <a:r>
              <a:rPr lang="uk-UA" i="1" dirty="0">
                <a:solidFill>
                  <a:srgbClr val="0000CC"/>
                </a:solidFill>
              </a:rPr>
              <a:t>9–11 класи</a:t>
            </a:r>
            <a:endParaRPr lang="uk-UA" dirty="0">
              <a:solidFill>
                <a:srgbClr val="0000CC"/>
              </a:solidFill>
            </a:endParaRPr>
          </a:p>
          <a:p>
            <a:pPr algn="l"/>
            <a:r>
              <a:rPr lang="uk-UA" dirty="0">
                <a:solidFill>
                  <a:srgbClr val="0000CC"/>
                </a:solidFill>
              </a:rPr>
              <a:t>	 </a:t>
            </a:r>
          </a:p>
          <a:p>
            <a:pPr algn="l"/>
            <a:r>
              <a:rPr lang="uk-UA" dirty="0">
                <a:solidFill>
                  <a:srgbClr val="0000CC"/>
                </a:solidFill>
              </a:rPr>
              <a:t> </a:t>
            </a:r>
          </a:p>
          <a:p>
            <a:pPr algn="l"/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17513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l">
              <a:defRPr/>
            </a:pPr>
            <a:r>
              <a:rPr lang="uk-UA" sz="36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Співробітництво з </a:t>
            </a:r>
            <a:r>
              <a:rPr lang="en-US" sz="36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 </a:t>
            </a:r>
            <a:r>
              <a:rPr lang="uk-UA" sz="36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бізнесом:</a:t>
            </a:r>
            <a:br>
              <a:rPr lang="uk-UA" sz="36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uk-UA" sz="36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стажування та працевлаштування</a:t>
            </a:r>
            <a:endParaRPr lang="uk-UA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0179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7188"/>
            <a:ext cx="9161463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[Изображение: выполню разработку отчета для 1С]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429288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upload.wikimedia.org/wikipedia/uk/e/e2/%D0%A3%D0%BA%D1%80%D0%9A%D0%B0%D1%80%D1%8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6106" y="4214842"/>
            <a:ext cx="1437894" cy="87753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 descr="IT-Urkaine">
            <a:hlinkClick r:id="rId6"/>
          </p:cNvPr>
          <p:cNvPicPr/>
          <p:nvPr/>
        </p:nvPicPr>
        <p:blipFill>
          <a:blip r:embed="rId7">
            <a:lum bright="-4000" contrast="36000"/>
          </a:blip>
          <a:srcRect/>
          <a:stretch>
            <a:fillRect/>
          </a:stretch>
        </p:blipFill>
        <p:spPr bwMode="auto">
          <a:xfrm>
            <a:off x="7704138" y="2143125"/>
            <a:ext cx="14398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0183" name="Рисунок 6" descr="Главная">
            <a:hlinkClick r:id="rId8" tooltip="&quot;Главная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0" y="3357563"/>
            <a:ext cx="1390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3"/>
          <p:cNvSpPr>
            <a:spLocks noChangeArrowheads="1"/>
          </p:cNvSpPr>
          <p:nvPr/>
        </p:nvSpPr>
        <p:spPr bwMode="auto">
          <a:xfrm>
            <a:off x="8072438" y="56435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altLang="ru-RU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та інші</a:t>
            </a:r>
            <a:endParaRPr lang="uk-UA" altLang="ru-RU"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асад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594850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r>
              <a:rPr lang="ru-RU" sz="3600" b="1" dirty="0" err="1">
                <a:solidFill>
                  <a:srgbClr val="0000CC"/>
                </a:solidFill>
              </a:rPr>
              <a:t>Звіт</a:t>
            </a:r>
            <a:r>
              <a:rPr lang="ru-RU" sz="3600" b="1" dirty="0">
                <a:solidFill>
                  <a:srgbClr val="0000CC"/>
                </a:solidFill>
              </a:rPr>
              <a:t> з </a:t>
            </a:r>
            <a:r>
              <a:rPr lang="ru-RU" sz="3600" b="1" dirty="0" err="1">
                <a:solidFill>
                  <a:srgbClr val="0000CC"/>
                </a:solidFill>
              </a:rPr>
              <a:t>наукової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роботи</a:t>
            </a:r>
            <a:r>
              <a:rPr lang="ru-RU" sz="3600" b="1" dirty="0">
                <a:solidFill>
                  <a:srgbClr val="0000CC"/>
                </a:solidFill>
              </a:rPr>
              <a:t> факультету </a:t>
            </a:r>
            <a:r>
              <a:rPr lang="ru-RU" sz="3600" b="1" dirty="0" smtClean="0">
                <a:solidFill>
                  <a:srgbClr val="0000CC"/>
                </a:solidFill>
              </a:rPr>
              <a:t>комп</a:t>
            </a:r>
            <a:r>
              <a:rPr lang="en-US" sz="3600" b="1" dirty="0" smtClean="0">
                <a:solidFill>
                  <a:srgbClr val="0000CC"/>
                </a:solidFill>
              </a:rPr>
              <a:t>’</a:t>
            </a:r>
            <a:r>
              <a:rPr lang="uk-UA" sz="3600" b="1" dirty="0" err="1" smtClean="0">
                <a:solidFill>
                  <a:srgbClr val="0000CC"/>
                </a:solidFill>
              </a:rPr>
              <a:t>ютерних</a:t>
            </a:r>
            <a:r>
              <a:rPr lang="uk-UA" sz="3600" b="1" dirty="0" smtClean="0">
                <a:solidFill>
                  <a:srgbClr val="0000CC"/>
                </a:solidFill>
              </a:rPr>
              <a:t> наук та </a:t>
            </a:r>
            <a:r>
              <a:rPr lang="ru-RU" sz="3600" b="1" dirty="0" err="1" smtClean="0">
                <a:solidFill>
                  <a:srgbClr val="0000CC"/>
                </a:solidFill>
              </a:rPr>
              <a:t>кібернетики</a:t>
            </a:r>
            <a:endParaRPr lang="ru-RU" sz="3600" b="1" dirty="0">
              <a:solidFill>
                <a:srgbClr val="0000CC"/>
              </a:solidFill>
            </a:endParaRPr>
          </a:p>
          <a:p>
            <a:pPr marL="342900" indent="-342900"/>
            <a:endParaRPr lang="uk-UA" sz="3600" b="1" dirty="0">
              <a:solidFill>
                <a:schemeClr val="accent1"/>
              </a:solidFill>
            </a:endParaRPr>
          </a:p>
          <a:p>
            <a:pPr marL="742950" lvl="1" indent="-285750"/>
            <a:endParaRPr lang="uk-UA" sz="2400" b="1" dirty="0">
              <a:solidFill>
                <a:schemeClr val="hlink"/>
              </a:solidFill>
            </a:endParaRPr>
          </a:p>
          <a:p>
            <a:pPr marL="742950" lvl="1" indent="-285750"/>
            <a:endParaRPr lang="ru-RU" sz="2400" b="1" dirty="0">
              <a:solidFill>
                <a:schemeClr val="hlink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49371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 eaLnBrk="0" hangingPunct="0"/>
            <a:endParaRPr lang="uk-U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2000"/>
            <a:ext cx="6174705" cy="9144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Кадровий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склад НДЧ </a:t>
            </a:r>
            <a:r>
              <a:rPr lang="uk-UA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>
                <a:solidFill>
                  <a:srgbClr val="FF0000"/>
                </a:solidFill>
              </a:rPr>
              <a:t>7 р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28800"/>
            <a:ext cx="7254825" cy="412048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Всього – </a:t>
            </a:r>
            <a:r>
              <a:rPr lang="uk-UA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особа               (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р. -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51),</a:t>
            </a:r>
            <a:endParaRPr lang="uk-UA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 них наукових співробітників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27,</a:t>
            </a:r>
            <a:endParaRPr lang="uk-UA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інженерів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24,</a:t>
            </a:r>
            <a:endParaRPr lang="uk-UA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 них докторів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наук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5,</a:t>
            </a:r>
            <a:endParaRPr lang="uk-UA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кандидатів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наук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23.</a:t>
            </a:r>
          </a:p>
          <a:p>
            <a:pPr marL="0" indent="0">
              <a:buFontTx/>
              <a:buNone/>
            </a:pPr>
            <a:endParaRPr lang="uk-UA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Сумісників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20,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 них докторів наук – </a:t>
            </a:r>
            <a:r>
              <a:rPr lang="uk-UA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13,</a:t>
            </a:r>
            <a:endParaRPr lang="uk-UA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кандидатів наук – 7.</a:t>
            </a:r>
          </a:p>
          <a:p>
            <a:pPr marL="0" indent="0">
              <a:buFontTx/>
              <a:buNone/>
            </a:pPr>
            <a:endParaRPr lang="uk-UA" dirty="0"/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7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23" name="Group 6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2611289"/>
              </p:ext>
            </p:extLst>
          </p:nvPr>
        </p:nvGraphicFramePr>
        <p:xfrm>
          <a:off x="357188" y="1484784"/>
          <a:ext cx="8496300" cy="3153892"/>
        </p:xfrm>
        <a:graphic>
          <a:graphicData uri="http://schemas.openxmlformats.org/drawingml/2006/table">
            <a:tbl>
              <a:tblPr/>
              <a:tblGrid>
                <a:gridCol w="1676400"/>
                <a:gridCol w="1779588"/>
                <a:gridCol w="1728787"/>
                <a:gridCol w="1655763"/>
                <a:gridCol w="1655762"/>
              </a:tblGrid>
              <a:tr h="8758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ОКР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Денна форма навчання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Заочна форма навчання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 державним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замовленням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 контрактом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 державним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замовленням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 контрактом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Бакалаври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Магістри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</a:t>
                      </a:r>
                      <a:endParaRPr kumimoji="0" lang="uk-U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uk-U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Всього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936</a:t>
                      </a:r>
                      <a:endParaRPr kumimoji="0" lang="uk-U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</a:t>
                      </a:r>
                      <a:endParaRPr kumimoji="0" lang="uk-U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uk-U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1" name="Rectangle 63"/>
          <p:cNvSpPr>
            <a:spLocks noChangeArrowheads="1"/>
          </p:cNvSpPr>
          <p:nvPr/>
        </p:nvSpPr>
        <p:spPr bwMode="auto">
          <a:xfrm>
            <a:off x="428625" y="-148113"/>
            <a:ext cx="8424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3000" b="1" i="1" dirty="0">
                <a:solidFill>
                  <a:srgbClr val="FF5050"/>
                </a:solidFill>
              </a:rPr>
              <a:t>Станом на </a:t>
            </a:r>
            <a:r>
              <a:rPr lang="ru-RU" altLang="ru-RU" sz="3000" b="1" i="1" dirty="0" smtClean="0">
                <a:solidFill>
                  <a:srgbClr val="FF5050"/>
                </a:solidFill>
              </a:rPr>
              <a:t>06.11.2017 </a:t>
            </a:r>
            <a:r>
              <a:rPr lang="ru-RU" altLang="ru-RU" sz="3000" b="1" i="1" dirty="0">
                <a:solidFill>
                  <a:srgbClr val="FF5050"/>
                </a:solidFill>
              </a:rPr>
              <a:t>на </a:t>
            </a:r>
            <a:r>
              <a:rPr lang="ru-RU" altLang="ru-RU" sz="3000" b="1" i="1" dirty="0" err="1" smtClean="0">
                <a:solidFill>
                  <a:srgbClr val="FF5050"/>
                </a:solidFill>
              </a:rPr>
              <a:t>факультеті</a:t>
            </a:r>
            <a:r>
              <a:rPr lang="ru-RU" altLang="ru-RU" sz="3000" b="1" i="1" dirty="0" smtClean="0">
                <a:solidFill>
                  <a:srgbClr val="FF5050"/>
                </a:solidFill>
              </a:rPr>
              <a:t> комп</a:t>
            </a:r>
            <a:r>
              <a:rPr lang="en-US" altLang="ru-RU" sz="3000" b="1" i="1" dirty="0" smtClean="0">
                <a:solidFill>
                  <a:srgbClr val="FF5050"/>
                </a:solidFill>
              </a:rPr>
              <a:t>’</a:t>
            </a:r>
            <a:r>
              <a:rPr lang="uk-UA" altLang="ru-RU" sz="3000" b="1" i="1" dirty="0" err="1" smtClean="0">
                <a:solidFill>
                  <a:srgbClr val="FF5050"/>
                </a:solidFill>
              </a:rPr>
              <a:t>терних</a:t>
            </a:r>
            <a:r>
              <a:rPr lang="uk-UA" altLang="ru-RU" sz="3000" b="1" i="1" dirty="0" smtClean="0">
                <a:solidFill>
                  <a:srgbClr val="FF5050"/>
                </a:solidFill>
              </a:rPr>
              <a:t> наук та</a:t>
            </a:r>
            <a:r>
              <a:rPr lang="ru-RU" altLang="ru-RU" sz="3000" b="1" i="1" dirty="0" smtClean="0">
                <a:solidFill>
                  <a:srgbClr val="FF5050"/>
                </a:solidFill>
              </a:rPr>
              <a:t> </a:t>
            </a:r>
            <a:r>
              <a:rPr lang="ru-RU" altLang="ru-RU" sz="3000" b="1" i="1" dirty="0" err="1">
                <a:solidFill>
                  <a:srgbClr val="FF5050"/>
                </a:solidFill>
              </a:rPr>
              <a:t>кібернетики</a:t>
            </a:r>
            <a:r>
              <a:rPr lang="ru-RU" altLang="ru-RU" sz="3000" b="1" i="1" dirty="0">
                <a:solidFill>
                  <a:srgbClr val="FF5050"/>
                </a:solidFill>
              </a:rPr>
              <a:t> </a:t>
            </a:r>
            <a:r>
              <a:rPr lang="ru-RU" altLang="ru-RU" sz="3000" b="1" i="1" dirty="0" err="1">
                <a:solidFill>
                  <a:srgbClr val="FF5050"/>
                </a:solidFill>
              </a:rPr>
              <a:t>навчається</a:t>
            </a:r>
            <a:endParaRPr lang="ru-RU" altLang="ru-RU" sz="3000" b="1" i="1" dirty="0">
              <a:solidFill>
                <a:srgbClr val="FF5050"/>
              </a:solidFill>
            </a:endParaRPr>
          </a:p>
        </p:txBody>
      </p:sp>
      <p:sp>
        <p:nvSpPr>
          <p:cNvPr id="16433" name="Rectangle 50"/>
          <p:cNvSpPr>
            <a:spLocks noChangeArrowheads="1"/>
          </p:cNvSpPr>
          <p:nvPr/>
        </p:nvSpPr>
        <p:spPr bwMode="auto">
          <a:xfrm>
            <a:off x="357188" y="5107027"/>
            <a:ext cx="53276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altLang="ru-RU" sz="2200" b="1" dirty="0" err="1">
                <a:solidFill>
                  <a:srgbClr val="FF3300"/>
                </a:solidFill>
              </a:rPr>
              <a:t>Всього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навчається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студентів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</a:p>
          <a:p>
            <a:pPr algn="l" eaLnBrk="0" hangingPunct="0"/>
            <a:r>
              <a:rPr lang="ru-RU" altLang="ru-RU" sz="2200" b="1" dirty="0">
                <a:solidFill>
                  <a:srgbClr val="FF3300"/>
                </a:solidFill>
              </a:rPr>
              <a:t>на </a:t>
            </a:r>
            <a:r>
              <a:rPr lang="ru-RU" altLang="ru-RU" sz="2200" b="1" dirty="0" err="1" smtClean="0">
                <a:solidFill>
                  <a:srgbClr val="FF3300"/>
                </a:solidFill>
              </a:rPr>
              <a:t>факультеті</a:t>
            </a:r>
            <a:r>
              <a:rPr lang="ru-RU" altLang="ru-RU" sz="2200" b="1" dirty="0" smtClean="0">
                <a:solidFill>
                  <a:srgbClr val="FF3300"/>
                </a:solidFill>
              </a:rPr>
              <a:t> комп</a:t>
            </a:r>
            <a:r>
              <a:rPr lang="en-US" altLang="ru-RU" sz="2200" b="1" dirty="0" smtClean="0">
                <a:solidFill>
                  <a:srgbClr val="FF3300"/>
                </a:solidFill>
              </a:rPr>
              <a:t>’</a:t>
            </a:r>
            <a:r>
              <a:rPr lang="uk-UA" altLang="ru-RU" sz="2200" b="1" dirty="0" err="1" smtClean="0">
                <a:solidFill>
                  <a:srgbClr val="FF3300"/>
                </a:solidFill>
              </a:rPr>
              <a:t>ютерних</a:t>
            </a:r>
            <a:r>
              <a:rPr lang="uk-UA" altLang="ru-RU" sz="2200" b="1" dirty="0" smtClean="0">
                <a:solidFill>
                  <a:srgbClr val="FF3300"/>
                </a:solidFill>
              </a:rPr>
              <a:t> наук та</a:t>
            </a:r>
            <a:r>
              <a:rPr lang="ru-RU" altLang="ru-RU" sz="2200" b="1" dirty="0" smtClean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кібернетики</a:t>
            </a:r>
            <a:r>
              <a:rPr lang="ru-RU" altLang="ru-RU" sz="2200" b="1" dirty="0">
                <a:solidFill>
                  <a:srgbClr val="FF3300"/>
                </a:solidFill>
              </a:rPr>
              <a:t>:    </a:t>
            </a:r>
            <a:r>
              <a:rPr lang="uk-UA" altLang="ru-RU" sz="2200" b="1" dirty="0" smtClean="0">
                <a:solidFill>
                  <a:srgbClr val="0000CC"/>
                </a:solidFill>
              </a:rPr>
              <a:t>1112</a:t>
            </a:r>
            <a:endParaRPr lang="ru-RU" altLang="ru-RU" sz="2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8316"/>
            <a:ext cx="5814665" cy="9144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Теми, які виконуються на факультеті </a:t>
            </a:r>
            <a:r>
              <a:rPr lang="uk-UA" sz="2800" b="1" dirty="0">
                <a:solidFill>
                  <a:srgbClr val="FF0000"/>
                </a:solidFill>
              </a:rPr>
              <a:t>у 20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uk-UA" sz="2800" b="1" dirty="0" smtClean="0">
                <a:solidFill>
                  <a:srgbClr val="FF0000"/>
                </a:solidFill>
              </a:rPr>
              <a:t>7 </a:t>
            </a:r>
            <a:r>
              <a:rPr lang="uk-UA" sz="2800" b="1" dirty="0">
                <a:solidFill>
                  <a:srgbClr val="FF0000"/>
                </a:solidFill>
              </a:rPr>
              <a:t>р.</a:t>
            </a:r>
            <a:endParaRPr lang="uk-UA" sz="2800" dirty="0"/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203948"/>
          </a:xfrm>
        </p:spPr>
        <p:txBody>
          <a:bodyPr/>
          <a:lstStyle/>
          <a:p>
            <a:pPr algn="just"/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4 бюджетних 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НДР (</a:t>
            </a:r>
            <a:r>
              <a:rPr lang="uk-UA" kern="1200" dirty="0" err="1" smtClean="0">
                <a:solidFill>
                  <a:srgbClr val="0000CC"/>
                </a:solidFill>
                <a:latin typeface="Arial" pitchFamily="34" charset="0"/>
              </a:rPr>
              <a:t>Гаращенко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 Ф.Г., Наконечний О.Г., Ляшко С.І., </a:t>
            </a:r>
            <a:r>
              <a:rPr lang="uk-UA" kern="1200" dirty="0" err="1" smtClean="0">
                <a:solidFill>
                  <a:srgbClr val="0000CC"/>
                </a:solidFill>
                <a:latin typeface="Arial" pitchFamily="34" charset="0"/>
              </a:rPr>
              <a:t>Крак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 Ю.В.)</a:t>
            </a:r>
          </a:p>
          <a:p>
            <a:pPr algn="just"/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/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3 гранти Президента 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України (Самойленко І.В., Семенов В.В., </a:t>
            </a:r>
            <a:r>
              <a:rPr lang="uk-UA" kern="1200" dirty="0" err="1" smtClean="0">
                <a:solidFill>
                  <a:srgbClr val="0000CC"/>
                </a:solidFill>
                <a:latin typeface="Arial" pitchFamily="34" charset="0"/>
              </a:rPr>
              <a:t>Маринич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 О.В.)</a:t>
            </a:r>
          </a:p>
          <a:p>
            <a:pPr marL="0" indent="0" algn="just">
              <a:buNone/>
            </a:pP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     </a:t>
            </a:r>
          </a:p>
          <a:p>
            <a:pPr algn="just"/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2 кафедральні теми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: (Анісімов А.В., </a:t>
            </a:r>
            <a:r>
              <a:rPr lang="uk-UA" kern="1200" dirty="0" err="1">
                <a:solidFill>
                  <a:srgbClr val="0000CC"/>
                </a:solidFill>
                <a:latin typeface="Arial" pitchFamily="34" charset="0"/>
              </a:rPr>
              <a:t>Провотар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О.І.</a:t>
            </a:r>
            <a:r>
              <a:rPr lang="uk-UA" kern="12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641475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</a:rPr>
              <a:t>Факультет був організатором 7 Міжнародних наукових конференцій та співорганізатором </a:t>
            </a:r>
            <a:r>
              <a:rPr lang="uk-UA" sz="2800" dirty="0">
                <a:solidFill>
                  <a:srgbClr val="FF0000"/>
                </a:solidFill>
              </a:rPr>
              <a:t>9 Міжнародних наукових конференцій</a:t>
            </a:r>
            <a:endParaRPr lang="uk-UA" sz="2800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4" descr="pd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916832"/>
            <a:ext cx="130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176338" y="1773238"/>
            <a:ext cx="7596187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FontTx/>
              <a:buChar char="•"/>
            </a:pPr>
            <a:endParaRPr lang="uk-UA" altLang="zh-CN" dirty="0" smtClean="0">
              <a:solidFill>
                <a:srgbClr val="0000CC"/>
              </a:solidFill>
            </a:endParaRPr>
          </a:p>
          <a:p>
            <a:pPr marL="355600" indent="-355600" algn="just">
              <a:buFontTx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XXIX</a:t>
            </a:r>
            <a:r>
              <a:rPr lang="uk-UA" dirty="0" smtClean="0">
                <a:solidFill>
                  <a:srgbClr val="0000CC"/>
                </a:solidFill>
              </a:rPr>
              <a:t> та</a:t>
            </a:r>
            <a:r>
              <a:rPr lang="en-US" dirty="0" smtClean="0">
                <a:solidFill>
                  <a:srgbClr val="0000CC"/>
                </a:solidFill>
              </a:rPr>
              <a:t> XXX</a:t>
            </a:r>
            <a:r>
              <a:rPr lang="uk-UA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Міжнародн</a:t>
            </a:r>
            <a:r>
              <a:rPr lang="uk-UA" dirty="0" smtClean="0">
                <a:solidFill>
                  <a:srgbClr val="0000CC"/>
                </a:solidFill>
              </a:rPr>
              <a:t>і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наукові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конференції</a:t>
            </a:r>
            <a:r>
              <a:rPr lang="ru-RU" dirty="0" smtClean="0">
                <a:solidFill>
                  <a:srgbClr val="0000CC"/>
                </a:solidFill>
              </a:rPr>
              <a:t> «</a:t>
            </a:r>
            <a:r>
              <a:rPr lang="en-US" dirty="0" smtClean="0">
                <a:solidFill>
                  <a:srgbClr val="0000CC"/>
                </a:solidFill>
              </a:rPr>
              <a:t>Problems of Decision Making under Uncertainties</a:t>
            </a:r>
            <a:r>
              <a:rPr lang="ru-RU" dirty="0" smtClean="0">
                <a:solidFill>
                  <a:srgbClr val="0000CC"/>
                </a:solidFill>
              </a:rPr>
              <a:t>»</a:t>
            </a:r>
            <a:r>
              <a:rPr lang="uk-UA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rgbClr val="0000CC"/>
                </a:solidFill>
              </a:rPr>
              <a:t>(</a:t>
            </a:r>
            <a:r>
              <a:rPr lang="en-US" altLang="zh-CN" dirty="0" smtClean="0">
                <a:solidFill>
                  <a:srgbClr val="0000CC"/>
                </a:solidFill>
                <a:ea typeface="SimSun" pitchFamily="2" charset="-122"/>
              </a:rPr>
              <a:t>PDMU-2017) </a:t>
            </a:r>
            <a:r>
              <a:rPr lang="uk-UA" altLang="zh-CN" dirty="0" smtClean="0">
                <a:solidFill>
                  <a:srgbClr val="0000CC"/>
                </a:solidFill>
              </a:rPr>
              <a:t>(Наконечний </a:t>
            </a:r>
            <a:r>
              <a:rPr lang="uk-UA" altLang="zh-CN" dirty="0">
                <a:solidFill>
                  <a:srgbClr val="0000CC"/>
                </a:solidFill>
              </a:rPr>
              <a:t>О.Г.)</a:t>
            </a:r>
          </a:p>
          <a:p>
            <a:pPr marL="355600" indent="-355600" algn="just">
              <a:buFontTx/>
              <a:buChar char="•"/>
            </a:pPr>
            <a:r>
              <a:rPr lang="uk-UA" dirty="0" smtClean="0">
                <a:solidFill>
                  <a:srgbClr val="0000CC"/>
                </a:solidFill>
              </a:rPr>
              <a:t>Науковий семінар «</a:t>
            </a:r>
            <a:r>
              <a:rPr lang="uk-UA" dirty="0" err="1" smtClean="0">
                <a:solidFill>
                  <a:srgbClr val="0000CC"/>
                </a:solidFill>
              </a:rPr>
              <a:t>Петунінські</a:t>
            </a:r>
            <a:r>
              <a:rPr lang="uk-UA" dirty="0" smtClean="0">
                <a:solidFill>
                  <a:srgbClr val="0000CC"/>
                </a:solidFill>
              </a:rPr>
              <a:t> читання» (Ляшко </a:t>
            </a:r>
            <a:r>
              <a:rPr lang="uk-UA" dirty="0">
                <a:solidFill>
                  <a:srgbClr val="0000CC"/>
                </a:solidFill>
              </a:rPr>
              <a:t>С.І.)</a:t>
            </a:r>
          </a:p>
          <a:p>
            <a:pPr marL="355600" indent="-355600" algn="just">
              <a:buFontTx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XVIII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наукова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"</a:t>
            </a:r>
            <a:r>
              <a:rPr lang="en-US" dirty="0">
                <a:solidFill>
                  <a:srgbClr val="0000CC"/>
                </a:solidFill>
              </a:rPr>
              <a:t>Dynamical Systems </a:t>
            </a:r>
            <a:r>
              <a:rPr lang="en-US" dirty="0" err="1">
                <a:solidFill>
                  <a:srgbClr val="0000CC"/>
                </a:solidFill>
              </a:rPr>
              <a:t>Modelling</a:t>
            </a:r>
            <a:r>
              <a:rPr lang="en-US" dirty="0">
                <a:solidFill>
                  <a:srgbClr val="0000CC"/>
                </a:solidFill>
              </a:rPr>
              <a:t> and  stability Investigation" (DSMI’17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r>
              <a:rPr lang="uk-UA" dirty="0" smtClean="0">
                <a:solidFill>
                  <a:srgbClr val="0000CC"/>
                </a:solidFill>
              </a:rPr>
              <a:t> (</a:t>
            </a:r>
            <a:r>
              <a:rPr lang="uk-UA" dirty="0" err="1" smtClean="0">
                <a:solidFill>
                  <a:srgbClr val="0000CC"/>
                </a:solidFill>
              </a:rPr>
              <a:t>Хусаінов</a:t>
            </a:r>
            <a:r>
              <a:rPr lang="uk-UA" dirty="0" smtClean="0">
                <a:solidFill>
                  <a:srgbClr val="0000CC"/>
                </a:solidFill>
              </a:rPr>
              <a:t> Д.Я.)</a:t>
            </a:r>
            <a:endParaRPr lang="ru-RU" dirty="0" smtClean="0">
              <a:solidFill>
                <a:srgbClr val="0000CC"/>
              </a:solidFill>
            </a:endParaRPr>
          </a:p>
          <a:p>
            <a:pPr marL="355600" indent="-355600" algn="just">
              <a:buFontTx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XIII</a:t>
            </a:r>
            <a:r>
              <a:rPr lang="uk-UA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наукова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«ІКТ в </a:t>
            </a:r>
            <a:r>
              <a:rPr lang="ru-RU" dirty="0" err="1" smtClean="0">
                <a:solidFill>
                  <a:srgbClr val="0000CC"/>
                </a:solidFill>
              </a:rPr>
              <a:t>освіті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дослідженнях</a:t>
            </a:r>
            <a:r>
              <a:rPr lang="ru-RU" dirty="0" smtClean="0">
                <a:solidFill>
                  <a:srgbClr val="0000CC"/>
                </a:solidFill>
              </a:rPr>
              <a:t> та </a:t>
            </a:r>
            <a:r>
              <a:rPr lang="ru-RU" dirty="0" err="1" smtClean="0">
                <a:solidFill>
                  <a:srgbClr val="0000CC"/>
                </a:solidFill>
              </a:rPr>
              <a:t>індустріальних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додатках</a:t>
            </a:r>
            <a:r>
              <a:rPr lang="ru-RU" dirty="0" smtClean="0">
                <a:solidFill>
                  <a:srgbClr val="0000CC"/>
                </a:solidFill>
              </a:rPr>
              <a:t>: </a:t>
            </a:r>
            <a:r>
              <a:rPr lang="ru-RU" dirty="0" err="1" smtClean="0">
                <a:solidFill>
                  <a:srgbClr val="0000CC"/>
                </a:solidFill>
              </a:rPr>
              <a:t>інтеграція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гармонізація</a:t>
            </a:r>
            <a:r>
              <a:rPr lang="ru-RU" dirty="0" smtClean="0">
                <a:solidFill>
                  <a:srgbClr val="0000CC"/>
                </a:solidFill>
              </a:rPr>
              <a:t> та трансфер </a:t>
            </a:r>
            <a:r>
              <a:rPr lang="ru-RU" dirty="0" err="1" smtClean="0">
                <a:solidFill>
                  <a:srgbClr val="0000CC"/>
                </a:solidFill>
              </a:rPr>
              <a:t>знань</a:t>
            </a:r>
            <a:r>
              <a:rPr lang="ru-RU" dirty="0" smtClean="0">
                <a:solidFill>
                  <a:srgbClr val="0000CC"/>
                </a:solidFill>
              </a:rPr>
              <a:t>» (</a:t>
            </a:r>
            <a:r>
              <a:rPr lang="en-US" dirty="0" smtClean="0">
                <a:solidFill>
                  <a:srgbClr val="0000CC"/>
                </a:solidFill>
              </a:rPr>
              <a:t>ICTERI 2017</a:t>
            </a:r>
            <a:r>
              <a:rPr lang="ru-RU" dirty="0" smtClean="0">
                <a:solidFill>
                  <a:srgbClr val="0000CC"/>
                </a:solidFill>
              </a:rPr>
              <a:t>) </a:t>
            </a:r>
            <a:r>
              <a:rPr lang="uk-UA" dirty="0">
                <a:solidFill>
                  <a:srgbClr val="0000CC"/>
                </a:solidFill>
              </a:rPr>
              <a:t>(</a:t>
            </a:r>
            <a:r>
              <a:rPr lang="uk-UA" dirty="0" err="1">
                <a:solidFill>
                  <a:srgbClr val="0000CC"/>
                </a:solidFill>
              </a:rPr>
              <a:t>Нікітченко</a:t>
            </a:r>
            <a:r>
              <a:rPr lang="uk-UA" dirty="0">
                <a:solidFill>
                  <a:srgbClr val="0000CC"/>
                </a:solidFill>
              </a:rPr>
              <a:t> М.С.)</a:t>
            </a:r>
            <a:endParaRPr lang="ru-RU" dirty="0" smtClean="0">
              <a:solidFill>
                <a:srgbClr val="0000CC"/>
              </a:solidFill>
            </a:endParaRPr>
          </a:p>
          <a:p>
            <a:pPr marL="355600" indent="-355600" algn="just">
              <a:buFontTx/>
              <a:buChar char="•"/>
            </a:pPr>
            <a:r>
              <a:rPr lang="ru-RU" dirty="0" smtClean="0">
                <a:solidFill>
                  <a:srgbClr val="0000CC"/>
                </a:solidFill>
              </a:rPr>
              <a:t>XVI</a:t>
            </a:r>
            <a:r>
              <a:rPr lang="en-US" dirty="0" smtClean="0">
                <a:solidFill>
                  <a:srgbClr val="0000CC"/>
                </a:solidFill>
              </a:rPr>
              <a:t>I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науково-технічна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«</a:t>
            </a:r>
            <a:r>
              <a:rPr lang="ru-RU" dirty="0" err="1" smtClean="0">
                <a:solidFill>
                  <a:srgbClr val="0000CC"/>
                </a:solidFill>
              </a:rPr>
              <a:t>Штучний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інтелект</a:t>
            </a:r>
            <a:r>
              <a:rPr lang="ru-RU" dirty="0">
                <a:solidFill>
                  <a:srgbClr val="0000CC"/>
                </a:solidFill>
              </a:rPr>
              <a:t> та </a:t>
            </a:r>
            <a:r>
              <a:rPr lang="ru-RU" dirty="0" err="1">
                <a:solidFill>
                  <a:srgbClr val="0000CC"/>
                </a:solidFill>
              </a:rPr>
              <a:t>інтелектуальні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системи</a:t>
            </a:r>
            <a:r>
              <a:rPr lang="ru-RU" dirty="0" smtClean="0">
                <a:solidFill>
                  <a:srgbClr val="0000CC"/>
                </a:solidFill>
              </a:rPr>
              <a:t>» </a:t>
            </a:r>
            <a:r>
              <a:rPr lang="ru-RU" dirty="0">
                <a:solidFill>
                  <a:srgbClr val="0000CC"/>
                </a:solidFill>
              </a:rPr>
              <a:t>(</a:t>
            </a:r>
            <a:r>
              <a:rPr lang="ru-RU" dirty="0" smtClean="0">
                <a:solidFill>
                  <a:srgbClr val="0000CC"/>
                </a:solidFill>
              </a:rPr>
              <a:t>AIIS’201</a:t>
            </a:r>
            <a:r>
              <a:rPr lang="en-US" dirty="0" smtClean="0">
                <a:solidFill>
                  <a:srgbClr val="0000CC"/>
                </a:solidFill>
              </a:rPr>
              <a:t>7</a:t>
            </a:r>
            <a:r>
              <a:rPr lang="ru-RU" dirty="0" smtClean="0">
                <a:solidFill>
                  <a:srgbClr val="0000CC"/>
                </a:solidFill>
              </a:rPr>
              <a:t>) (</a:t>
            </a:r>
            <a:r>
              <a:rPr lang="ru-RU" dirty="0" err="1" smtClean="0">
                <a:solidFill>
                  <a:srgbClr val="0000CC"/>
                </a:solidFill>
              </a:rPr>
              <a:t>Крак</a:t>
            </a:r>
            <a:r>
              <a:rPr lang="ru-RU" dirty="0" smtClean="0">
                <a:solidFill>
                  <a:srgbClr val="0000CC"/>
                </a:solidFill>
              </a:rPr>
              <a:t> Ю.В.)</a:t>
            </a:r>
            <a:endParaRPr lang="uk-UA" dirty="0" smtClean="0">
              <a:solidFill>
                <a:srgbClr val="0000CC"/>
              </a:solidFill>
            </a:endParaRPr>
          </a:p>
          <a:p>
            <a:pPr marL="355600" indent="-355600" algn="just">
              <a:buFontTx/>
              <a:buChar char="•"/>
            </a:pPr>
            <a:r>
              <a:rPr lang="ru-RU" dirty="0" smtClean="0">
                <a:solidFill>
                  <a:srgbClr val="0000CC"/>
                </a:solidFill>
              </a:rPr>
              <a:t>XІ</a:t>
            </a:r>
            <a:r>
              <a:rPr lang="en-US" dirty="0" smtClean="0">
                <a:solidFill>
                  <a:srgbClr val="0000CC"/>
                </a:solidFill>
              </a:rPr>
              <a:t>V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наукова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 </a:t>
            </a:r>
            <a:r>
              <a:rPr lang="ru-RU" dirty="0" smtClean="0">
                <a:solidFill>
                  <a:srgbClr val="0000CC"/>
                </a:solidFill>
              </a:rPr>
              <a:t>«</a:t>
            </a:r>
            <a:r>
              <a:rPr lang="uk-UA" dirty="0" smtClean="0">
                <a:solidFill>
                  <a:srgbClr val="0000CC"/>
                </a:solidFill>
              </a:rPr>
              <a:t>Т</a:t>
            </a:r>
            <a:r>
              <a:rPr lang="ru-RU" dirty="0" err="1" smtClean="0">
                <a:solidFill>
                  <a:srgbClr val="0000CC"/>
                </a:solidFill>
              </a:rPr>
              <a:t>еоретичні</a:t>
            </a:r>
            <a:r>
              <a:rPr lang="ru-RU" dirty="0" smtClean="0">
                <a:solidFill>
                  <a:srgbClr val="0000CC"/>
                </a:solidFill>
              </a:rPr>
              <a:t> та </a:t>
            </a:r>
            <a:r>
              <a:rPr lang="ru-RU" dirty="0" err="1" smtClean="0">
                <a:solidFill>
                  <a:srgbClr val="0000CC"/>
                </a:solidFill>
              </a:rPr>
              <a:t>прикладні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аспекти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побудови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програмних</a:t>
            </a:r>
            <a:r>
              <a:rPr lang="ru-RU" dirty="0" smtClean="0">
                <a:solidFill>
                  <a:srgbClr val="0000CC"/>
                </a:solidFill>
              </a:rPr>
              <a:t> систем»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TAAPSD</a:t>
            </a:r>
            <a:r>
              <a:rPr lang="en-US" dirty="0" smtClean="0">
                <a:solidFill>
                  <a:srgbClr val="0000CC"/>
                </a:solidFill>
              </a:rPr>
              <a:t>’</a:t>
            </a:r>
            <a:r>
              <a:rPr lang="ru-RU" dirty="0" smtClean="0">
                <a:solidFill>
                  <a:srgbClr val="0000CC"/>
                </a:solidFill>
              </a:rPr>
              <a:t>201</a:t>
            </a:r>
            <a:r>
              <a:rPr lang="en-US" dirty="0" smtClean="0">
                <a:solidFill>
                  <a:srgbClr val="0000CC"/>
                </a:solidFill>
              </a:rPr>
              <a:t>7</a:t>
            </a:r>
            <a:r>
              <a:rPr lang="uk-UA" dirty="0" smtClean="0">
                <a:solidFill>
                  <a:srgbClr val="0000CC"/>
                </a:solidFill>
              </a:rPr>
              <a:t> (</a:t>
            </a:r>
            <a:r>
              <a:rPr lang="uk-UA" dirty="0" err="1" smtClean="0">
                <a:solidFill>
                  <a:srgbClr val="0000CC"/>
                </a:solidFill>
              </a:rPr>
              <a:t>Нікітченко</a:t>
            </a:r>
            <a:r>
              <a:rPr lang="uk-UA" dirty="0" smtClean="0">
                <a:solidFill>
                  <a:srgbClr val="0000CC"/>
                </a:solidFill>
              </a:rPr>
              <a:t> М.С.)</a:t>
            </a:r>
            <a:endParaRPr lang="uk-UA" dirty="0">
              <a:solidFill>
                <a:srgbClr val="0070C0"/>
              </a:solidFill>
            </a:endParaRPr>
          </a:p>
          <a:p>
            <a:pPr marL="355600" indent="-355600" algn="l">
              <a:buFontTx/>
              <a:buChar char="•"/>
            </a:pPr>
            <a:endParaRPr lang="uk-UA" sz="2800" dirty="0">
              <a:solidFill>
                <a:srgbClr val="FFFFFF"/>
              </a:solidFill>
            </a:endParaRPr>
          </a:p>
          <a:p>
            <a:pPr marL="355600" indent="-355600" algn="l">
              <a:buFontTx/>
              <a:buChar char="•"/>
            </a:pP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92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246713" cy="79208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Участь у виставках </a:t>
            </a:r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20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1130418"/>
            <a:ext cx="7344816" cy="287464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Співробітники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 факультету взяли участь у </a:t>
            </a: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різних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виставках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зокрема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1) XI</a:t>
            </a:r>
            <a:r>
              <a:rPr lang="en-US" sz="2000" kern="1200" dirty="0" smtClean="0">
                <a:solidFill>
                  <a:srgbClr val="0000CC"/>
                </a:solidFill>
                <a:latin typeface="Arial" pitchFamily="34" charset="0"/>
              </a:rPr>
              <a:t>V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міжнародна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спеціалізована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виставка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Зброя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безпека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2017» 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(м.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Київ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10-13 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жовтня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2017 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р.);</a:t>
            </a:r>
          </a:p>
          <a:p>
            <a:pPr marL="0" indent="0" algn="just">
              <a:buNone/>
            </a:pP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2)</a:t>
            </a:r>
            <a:r>
              <a:rPr lang="en-US" sz="20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Всеукраїнський фестиваль інновацій 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м.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Київ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28-29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вересня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2017 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р</a:t>
            </a:r>
            <a:r>
              <a:rPr lang="en-US" sz="2000" kern="1200" dirty="0">
                <a:solidFill>
                  <a:srgbClr val="0000CC"/>
                </a:solidFill>
                <a:latin typeface="Arial" pitchFamily="34" charset="0"/>
              </a:rPr>
              <a:t>.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);</a:t>
            </a:r>
            <a:endParaRPr lang="ru-RU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uk-UA" sz="2000" kern="1200" dirty="0" smtClean="0">
                <a:solidFill>
                  <a:srgbClr val="0000CC"/>
                </a:solidFill>
                <a:latin typeface="Arial" pitchFamily="34" charset="0"/>
              </a:rPr>
              <a:t>3) 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ЗРОБЛЕНО В КИЄВІ </a:t>
            </a:r>
            <a:r>
              <a:rPr lang="uk-UA" sz="2000" kern="1200" dirty="0" smtClean="0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ВЦ "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КиївЕкспоПлаза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", м.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Київ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25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травня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2017 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р</a:t>
            </a:r>
            <a:r>
              <a:rPr lang="en-US" sz="2000" kern="1200" dirty="0">
                <a:solidFill>
                  <a:srgbClr val="0000CC"/>
                </a:solidFill>
                <a:latin typeface="Arial" pitchFamily="34" charset="0"/>
              </a:rPr>
              <a:t>.</a:t>
            </a:r>
            <a:r>
              <a:rPr lang="uk-UA" sz="2000" kern="1200" dirty="0" smtClean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1026" name="Picture 2" descr="C:\Users\Adm\Desktop\Faculty_Science\Рада директорів\Зустріч з директорами_03.2016\IMG_20160329_14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099">
            <a:off x="275042" y="4512421"/>
            <a:ext cx="2161567" cy="15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\Desktop\Faculty_Science\Рада директорів\Зустріч з директорами_03.2016\IMG_20160329_14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0706"/>
            <a:ext cx="2045196" cy="15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\Desktop\Faculty_Science\Рада директорів\Зустріч з директорами_03.2016\IMG_20160329_143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01642"/>
            <a:ext cx="2202396" cy="15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\Desktop\Faculty_Science\Рада директорів\Зустріч з директорами_03.2016\IMG_20160329_14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25">
            <a:off x="6708638" y="4397555"/>
            <a:ext cx="2088232" cy="18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cy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4603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0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9182"/>
            <a:ext cx="7416824" cy="9144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Всеукраїнський конкурс студентських </a:t>
            </a:r>
            <a:r>
              <a:rPr lang="uk-UA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нукових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робіт 2017 р.</a:t>
            </a:r>
            <a:endParaRPr lang="uk-U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69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4076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CC"/>
                </a:solidFill>
              </a:rPr>
              <a:t>Традиційно, третій рік поспіль, </a:t>
            </a:r>
            <a:r>
              <a:rPr lang="uk-UA" b="1" dirty="0">
                <a:solidFill>
                  <a:srgbClr val="0000CC"/>
                </a:solidFill>
              </a:rPr>
              <a:t>журі секції </a:t>
            </a:r>
            <a:r>
              <a:rPr lang="uk-UA" dirty="0">
                <a:solidFill>
                  <a:srgbClr val="0000CC"/>
                </a:solidFill>
              </a:rPr>
              <a:t>«Комп’ютерні науки та інформаційні технології» підсумкової конференції </a:t>
            </a:r>
            <a:r>
              <a:rPr lang="uk-UA" b="1" dirty="0" smtClean="0">
                <a:solidFill>
                  <a:srgbClr val="0000CC"/>
                </a:solidFill>
              </a:rPr>
              <a:t>очолює </a:t>
            </a:r>
            <a:r>
              <a:rPr lang="uk-UA" b="1" dirty="0" err="1">
                <a:solidFill>
                  <a:srgbClr val="0000CC"/>
                </a:solidFill>
              </a:rPr>
              <a:t>Крак</a:t>
            </a:r>
            <a:r>
              <a:rPr lang="uk-UA" b="1" dirty="0">
                <a:solidFill>
                  <a:srgbClr val="0000CC"/>
                </a:solidFill>
              </a:rPr>
              <a:t> Юрій </a:t>
            </a:r>
            <a:r>
              <a:rPr lang="uk-UA" b="1" dirty="0" smtClean="0">
                <a:solidFill>
                  <a:srgbClr val="0000CC"/>
                </a:solidFill>
              </a:rPr>
              <a:t>Васильович</a:t>
            </a:r>
            <a:endParaRPr lang="uk-UA" b="1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" y="3570153"/>
            <a:ext cx="2282911" cy="20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348809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Диплом І </a:t>
            </a:r>
            <a:r>
              <a:rPr lang="ru-RU" b="1" dirty="0" err="1">
                <a:solidFill>
                  <a:srgbClr val="0000CC"/>
                </a:solidFill>
              </a:rPr>
              <a:t>ступеня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-студент </a:t>
            </a:r>
            <a:r>
              <a:rPr lang="ru-RU" dirty="0">
                <a:solidFill>
                  <a:srgbClr val="0000CC"/>
                </a:solidFill>
              </a:rPr>
              <a:t>2 курсу </a:t>
            </a:r>
            <a:r>
              <a:rPr lang="ru-RU" dirty="0" err="1">
                <a:solidFill>
                  <a:srgbClr val="0000CC"/>
                </a:solidFill>
              </a:rPr>
              <a:t>магістратури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кафедри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ТК </a:t>
            </a:r>
            <a:r>
              <a:rPr lang="ru-RU" dirty="0" err="1">
                <a:solidFill>
                  <a:srgbClr val="0000CC"/>
                </a:solidFill>
              </a:rPr>
              <a:t>Марголін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Олександр</a:t>
            </a:r>
            <a:endParaRPr lang="uk-UA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42" y="3140968"/>
            <a:ext cx="1702955" cy="26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1348809"/>
            <a:ext cx="2808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Диплом ІІ </a:t>
            </a:r>
            <a:r>
              <a:rPr lang="ru-RU" b="1" dirty="0" err="1" smtClean="0">
                <a:solidFill>
                  <a:srgbClr val="0000CC"/>
                </a:solidFill>
              </a:rPr>
              <a:t>ступеня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-  </a:t>
            </a:r>
            <a:r>
              <a:rPr lang="ru-RU" dirty="0" err="1" smtClean="0">
                <a:solidFill>
                  <a:srgbClr val="0000CC"/>
                </a:solidFill>
              </a:rPr>
              <a:t>студенти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1 курсу </a:t>
            </a:r>
            <a:r>
              <a:rPr lang="ru-RU" dirty="0" err="1">
                <a:solidFill>
                  <a:srgbClr val="0000CC"/>
                </a:solidFill>
              </a:rPr>
              <a:t>магістратури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кафедри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ТТП </a:t>
            </a:r>
            <a:r>
              <a:rPr lang="ru-RU" dirty="0" err="1">
                <a:solidFill>
                  <a:srgbClr val="0000CC"/>
                </a:solidFill>
              </a:rPr>
              <a:t>Микита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Картавов</a:t>
            </a:r>
            <a:r>
              <a:rPr lang="ru-RU" dirty="0">
                <a:solidFill>
                  <a:srgbClr val="0000CC"/>
                </a:solidFill>
              </a:rPr>
              <a:t> та </a:t>
            </a:r>
            <a:r>
              <a:rPr lang="ru-RU" dirty="0" err="1">
                <a:solidFill>
                  <a:srgbClr val="0000CC"/>
                </a:solidFill>
              </a:rPr>
              <a:t>Наталія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Поліщук</a:t>
            </a:r>
            <a:r>
              <a:rPr lang="ru-RU" dirty="0">
                <a:solidFill>
                  <a:srgbClr val="0000CC"/>
                </a:solidFill>
              </a:rPr>
              <a:t> </a:t>
            </a:r>
            <a:endParaRPr lang="uk-UA" dirty="0">
              <a:solidFill>
                <a:srgbClr val="0000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54" y="3140968"/>
            <a:ext cx="2162051" cy="271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822777" cy="6480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Наукова робота студентів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937" y="1052736"/>
            <a:ext cx="7614865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	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Призери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які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одержали нагороди за результатами ІІ–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го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етапу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Всеукраїнських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 smtClean="0">
                <a:solidFill>
                  <a:srgbClr val="0000CC"/>
                </a:solidFill>
                <a:latin typeface="Arial" pitchFamily="34" charset="0"/>
              </a:rPr>
              <a:t>олімпіад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з </a:t>
            </a: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програмування</a:t>
            </a:r>
            <a:r>
              <a:rPr lang="ru-RU" sz="20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11 </a:t>
            </a:r>
            <a:r>
              <a:rPr lang="ru-RU" sz="2000" b="1" kern="1200" dirty="0" err="1" smtClean="0">
                <a:solidFill>
                  <a:srgbClr val="0000CC"/>
                </a:solidFill>
                <a:latin typeface="Arial" pitchFamily="34" charset="0"/>
              </a:rPr>
              <a:t>осіб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sz="2000" kern="1200" dirty="0" smtClean="0">
                <a:solidFill>
                  <a:srgbClr val="0000CC"/>
                </a:solidFill>
                <a:latin typeface="Arial" pitchFamily="34" charset="0"/>
              </a:rPr>
              <a:t>з математики </a:t>
            </a: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2 особи</a:t>
            </a:r>
          </a:p>
          <a:p>
            <a:pPr marL="0" indent="0" algn="just">
              <a:buNone/>
            </a:pPr>
            <a:endParaRPr lang="uk-UA" sz="20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Переможці </a:t>
            </a: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міжнародних </a:t>
            </a: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олімпіад – 4 </a:t>
            </a:r>
          </a:p>
          <a:p>
            <a:pPr marL="0" indent="0" algn="just">
              <a:buNone/>
            </a:pPr>
            <a:endParaRPr lang="ru-RU" sz="2000" b="1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ru-RU" sz="2000" b="1" kern="1200" dirty="0" err="1" smtClean="0">
                <a:solidFill>
                  <a:srgbClr val="0000CC"/>
                </a:solidFill>
                <a:latin typeface="Arial" pitchFamily="34" charset="0"/>
              </a:rPr>
              <a:t>Учасники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міжнародних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Всеукраїнських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науково-практичних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конференцій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семінарів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молодих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вчених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студентів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 - 18</a:t>
            </a: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	</a:t>
            </a:r>
            <a:endParaRPr lang="uk-UA" sz="2000" b="1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ru-RU" sz="20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ru-RU" sz="2000" b="1" kern="1200" dirty="0" err="1" smtClean="0">
                <a:solidFill>
                  <a:srgbClr val="0000CC"/>
                </a:solidFill>
                <a:latin typeface="Arial" pitchFamily="34" charset="0"/>
              </a:rPr>
              <a:t>Переможці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міжнародних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конкурсів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студентських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НДР - 4</a:t>
            </a:r>
            <a:endParaRPr lang="uk-UA" sz="20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ru-RU" sz="2000" b="1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ru-RU" sz="2000" kern="1200" dirty="0" err="1" smtClean="0">
                <a:solidFill>
                  <a:srgbClr val="0000CC"/>
                </a:solidFill>
                <a:latin typeface="Arial" pitchFamily="34" charset="0"/>
              </a:rPr>
              <a:t>Студенти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які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отримують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стипендії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Президента </a:t>
            </a:r>
            <a:r>
              <a:rPr lang="ru-RU" sz="2000" b="1" kern="1200" dirty="0" err="1" smtClean="0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000" b="1" kern="1200" dirty="0" smtClean="0">
                <a:solidFill>
                  <a:srgbClr val="0000CC"/>
                </a:solidFill>
                <a:latin typeface="Arial" pitchFamily="34" charset="0"/>
              </a:rPr>
              <a:t> - 13</a:t>
            </a: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	</a:t>
            </a:r>
            <a:r>
              <a:rPr lang="uk-UA" sz="2000" b="1" kern="1200" dirty="0" smtClean="0">
                <a:solidFill>
                  <a:srgbClr val="0000CC"/>
                </a:solidFill>
                <a:latin typeface="Arial" pitchFamily="34" charset="0"/>
              </a:rPr>
              <a:t>	</a:t>
            </a:r>
          </a:p>
          <a:p>
            <a:pPr marL="0" indent="0" algn="ctr">
              <a:buNone/>
            </a:pP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Вітаємо!!!</a:t>
            </a:r>
            <a:endParaRPr lang="uk-UA" sz="2400" b="1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88640"/>
            <a:ext cx="9653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8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Наукові семінари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7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з них республіканські - 4</a:t>
            </a:r>
            <a:r>
              <a:rPr lang="uk-UA" sz="3400" b="1" dirty="0" smtClean="0">
                <a:solidFill>
                  <a:srgbClr val="FF0000"/>
                </a:solidFill>
              </a:rPr>
              <a:t/>
            </a:r>
            <a:br>
              <a:rPr lang="uk-UA" sz="3400" b="1" dirty="0" smtClean="0">
                <a:solidFill>
                  <a:srgbClr val="FF0000"/>
                </a:solidFill>
              </a:rPr>
            </a:br>
            <a:endParaRPr lang="uk-UA" sz="3400" b="1" dirty="0" smtClean="0">
              <a:solidFill>
                <a:srgbClr val="FF00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0063" y="1000125"/>
            <a:ext cx="8280400" cy="56324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Сучасні проблеми інформаційних технологій. 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	</a:t>
            </a:r>
            <a:r>
              <a:rPr lang="uk-UA" altLang="zh-CN" sz="2000" dirty="0" smtClean="0">
                <a:solidFill>
                  <a:srgbClr val="0000CC"/>
                </a:solidFill>
              </a:rPr>
              <a:t>Анісімов А.В. </a:t>
            </a:r>
            <a:r>
              <a:rPr lang="uk-UA" dirty="0" smtClean="0">
                <a:solidFill>
                  <a:srgbClr val="0000CC"/>
                </a:solidFill>
              </a:rPr>
              <a:t>член-кор. НАНУ, </a:t>
            </a:r>
            <a:r>
              <a:rPr lang="uk-UA" altLang="zh-CN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dirty="0" smtClean="0">
                <a:solidFill>
                  <a:srgbClr val="0000CC"/>
                </a:solidFill>
              </a:rPr>
              <a:t>. </a:t>
            </a:r>
            <a:r>
              <a:rPr lang="uk-UA" altLang="zh-CN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dirty="0" smtClean="0">
                <a:solidFill>
                  <a:srgbClr val="0000CC"/>
                </a:solidFill>
              </a:rPr>
              <a:t>. наук</a:t>
            </a:r>
            <a:r>
              <a:rPr lang="uk-UA" dirty="0" smtClean="0">
                <a:solidFill>
                  <a:srgbClr val="0000CC"/>
                </a:solidFill>
              </a:rPr>
              <a:t>, професор.</a:t>
            </a:r>
            <a:endParaRPr lang="en-US" altLang="zh-CN" sz="2000" b="1" dirty="0" smtClean="0">
              <a:solidFill>
                <a:srgbClr val="0000CC"/>
              </a:solidFill>
              <a:ea typeface="SimSun" pitchFamily="2" charset="-122"/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Системний аналіз та теорія прийняття рішень.</a:t>
            </a:r>
            <a:r>
              <a:rPr lang="uk-UA" altLang="zh-CN" sz="2000" dirty="0" smtClean="0">
                <a:solidFill>
                  <a:srgbClr val="0000CC"/>
                </a:solidFill>
              </a:rPr>
              <a:t> </a:t>
            </a:r>
            <a:br>
              <a:rPr lang="uk-UA" altLang="zh-CN" sz="2000" dirty="0" smtClean="0">
                <a:solidFill>
                  <a:srgbClr val="0000CC"/>
                </a:solidFill>
              </a:rPr>
            </a:br>
            <a:r>
              <a:rPr lang="uk-UA" altLang="zh-CN" sz="2000" dirty="0" smtClean="0">
                <a:solidFill>
                  <a:srgbClr val="0000CC"/>
                </a:solidFill>
              </a:rPr>
              <a:t>Наконечний О.Г.,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sz="2000" dirty="0" smtClean="0">
                <a:solidFill>
                  <a:srgbClr val="0000CC"/>
                </a:solidFill>
              </a:rPr>
              <a:t>. наук, професор.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Моделювання та оптимізація систем з неповними даними. </a:t>
            </a:r>
            <a:br>
              <a:rPr lang="uk-UA" altLang="zh-CN" sz="2000" b="1" dirty="0" smtClean="0">
                <a:solidFill>
                  <a:srgbClr val="0000CC"/>
                </a:solidFill>
              </a:rPr>
            </a:br>
            <a:r>
              <a:rPr lang="uk-UA" altLang="zh-CN" sz="2000" dirty="0" err="1" smtClean="0">
                <a:solidFill>
                  <a:srgbClr val="0000CC"/>
                </a:solidFill>
              </a:rPr>
              <a:t>Гаращенко</a:t>
            </a:r>
            <a:r>
              <a:rPr lang="uk-UA" altLang="zh-CN" sz="2000" dirty="0" smtClean="0">
                <a:solidFill>
                  <a:srgbClr val="0000CC"/>
                </a:solidFill>
              </a:rPr>
              <a:t> Ф.Г.,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тех. наук, професор; </a:t>
            </a:r>
            <a:br>
              <a:rPr lang="uk-UA" altLang="zh-CN" sz="2000" dirty="0" smtClean="0">
                <a:solidFill>
                  <a:srgbClr val="0000CC"/>
                </a:solidFill>
              </a:rPr>
            </a:br>
            <a:r>
              <a:rPr lang="uk-UA" altLang="zh-CN" sz="2000" dirty="0" smtClean="0">
                <a:solidFill>
                  <a:srgbClr val="0000CC"/>
                </a:solidFill>
              </a:rPr>
              <a:t>Наконечний О.Г.,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sz="2000" dirty="0" smtClean="0">
                <a:solidFill>
                  <a:srgbClr val="0000CC"/>
                </a:solidFill>
              </a:rPr>
              <a:t>. наук, професор.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uk-UA" altLang="zh-CN" sz="2000" b="1" dirty="0" err="1" smtClean="0">
                <a:solidFill>
                  <a:srgbClr val="0000CC"/>
                </a:solidFill>
              </a:rPr>
              <a:t>Програмологія</a:t>
            </a:r>
            <a:r>
              <a:rPr lang="uk-UA" altLang="zh-CN" sz="2000" b="1" dirty="0" smtClean="0">
                <a:solidFill>
                  <a:srgbClr val="0000CC"/>
                </a:solidFill>
              </a:rPr>
              <a:t> та її застосування.</a:t>
            </a:r>
            <a:r>
              <a:rPr lang="uk-UA" altLang="zh-CN" sz="2000" dirty="0" smtClean="0">
                <a:solidFill>
                  <a:srgbClr val="0000CC"/>
                </a:solidFill>
              </a:rPr>
              <a:t> </a:t>
            </a:r>
            <a:br>
              <a:rPr lang="uk-UA" altLang="zh-CN" sz="2000" dirty="0" smtClean="0">
                <a:solidFill>
                  <a:srgbClr val="0000CC"/>
                </a:solidFill>
              </a:rPr>
            </a:br>
            <a:r>
              <a:rPr lang="uk-UA" altLang="zh-CN" sz="2000" dirty="0" err="1" smtClean="0">
                <a:solidFill>
                  <a:srgbClr val="0000CC"/>
                </a:solidFill>
              </a:rPr>
              <a:t>Нікітченко</a:t>
            </a:r>
            <a:r>
              <a:rPr lang="uk-UA" altLang="zh-CN" sz="2000" dirty="0" smtClean="0">
                <a:solidFill>
                  <a:srgbClr val="0000CC"/>
                </a:solidFill>
              </a:rPr>
              <a:t> М.С.,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sz="2000" dirty="0" smtClean="0">
                <a:solidFill>
                  <a:srgbClr val="0000CC"/>
                </a:solidFill>
              </a:rPr>
              <a:t>. наук, професор.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Інтелектуальні інформаційні системи.</a:t>
            </a:r>
            <a:r>
              <a:rPr lang="uk-UA" altLang="zh-CN" sz="2000" dirty="0" smtClean="0">
                <a:solidFill>
                  <a:srgbClr val="0000CC"/>
                </a:solidFill>
              </a:rPr>
              <a:t> </a:t>
            </a:r>
            <a:br>
              <a:rPr lang="uk-UA" altLang="zh-CN" sz="2000" dirty="0" smtClean="0">
                <a:solidFill>
                  <a:srgbClr val="0000CC"/>
                </a:solidFill>
              </a:rPr>
            </a:br>
            <a:r>
              <a:rPr lang="uk-UA" altLang="zh-CN" sz="2000" dirty="0" err="1" smtClean="0">
                <a:solidFill>
                  <a:srgbClr val="0000CC"/>
                </a:solidFill>
              </a:rPr>
              <a:t>Провотар</a:t>
            </a:r>
            <a:r>
              <a:rPr lang="uk-UA" altLang="zh-CN" sz="2000" dirty="0" smtClean="0">
                <a:solidFill>
                  <a:srgbClr val="0000CC"/>
                </a:solidFill>
              </a:rPr>
              <a:t> О.І.,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sz="2000" dirty="0" smtClean="0">
                <a:solidFill>
                  <a:srgbClr val="0000CC"/>
                </a:solidFill>
              </a:rPr>
              <a:t>. наук, професор.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uk-UA" altLang="zh-CN" sz="2000" b="1" dirty="0" smtClean="0">
                <a:solidFill>
                  <a:srgbClr val="0000CC"/>
                </a:solidFill>
              </a:rPr>
              <a:t>Обчислювальна та прикладна  математика</a:t>
            </a:r>
            <a:r>
              <a:rPr lang="uk-UA" altLang="zh-CN" sz="2000" dirty="0" smtClean="0">
                <a:solidFill>
                  <a:srgbClr val="0000CC"/>
                </a:solidFill>
              </a:rPr>
              <a:t>.</a:t>
            </a:r>
            <a:br>
              <a:rPr lang="uk-UA" altLang="zh-CN" sz="2000" dirty="0" smtClean="0">
                <a:solidFill>
                  <a:srgbClr val="0000CC"/>
                </a:solidFill>
              </a:rPr>
            </a:br>
            <a:r>
              <a:rPr lang="uk-UA" sz="2000" dirty="0" smtClean="0">
                <a:solidFill>
                  <a:srgbClr val="0000CC"/>
                </a:solidFill>
              </a:rPr>
              <a:t>Ляшко С.І., член-кор. НАНУ,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докт</a:t>
            </a:r>
            <a:r>
              <a:rPr lang="uk-UA" altLang="zh-CN" sz="2000" dirty="0" smtClean="0">
                <a:solidFill>
                  <a:srgbClr val="0000CC"/>
                </a:solidFill>
              </a:rPr>
              <a:t>. </a:t>
            </a:r>
            <a:r>
              <a:rPr lang="uk-UA" altLang="zh-CN" sz="2000" dirty="0" err="1" smtClean="0">
                <a:solidFill>
                  <a:srgbClr val="0000CC"/>
                </a:solidFill>
              </a:rPr>
              <a:t>фiз.-мат</a:t>
            </a:r>
            <a:r>
              <a:rPr lang="uk-UA" altLang="zh-CN" sz="2000" dirty="0" smtClean="0">
                <a:solidFill>
                  <a:srgbClr val="0000CC"/>
                </a:solidFill>
              </a:rPr>
              <a:t>. наук</a:t>
            </a:r>
            <a:r>
              <a:rPr lang="uk-UA" sz="2000" dirty="0" smtClean="0">
                <a:solidFill>
                  <a:srgbClr val="0000CC"/>
                </a:solidFill>
              </a:rPr>
              <a:t>, професор.</a:t>
            </a:r>
            <a:endParaRPr lang="en-US" sz="2000" dirty="0" smtClean="0">
              <a:solidFill>
                <a:srgbClr val="0000CC"/>
              </a:solidFill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b="1" dirty="0" err="1" smtClean="0">
                <a:solidFill>
                  <a:srgbClr val="0000CC"/>
                </a:solidFill>
              </a:rPr>
              <a:t>Стохастика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та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її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застосування</a:t>
            </a:r>
            <a:endParaRPr lang="en-US" sz="2000" b="1" dirty="0">
              <a:solidFill>
                <a:srgbClr val="0000CC"/>
              </a:solidFill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CC"/>
                </a:solidFill>
              </a:rPr>
              <a:t>	</a:t>
            </a:r>
            <a:r>
              <a:rPr lang="en-US" sz="2000" dirty="0" err="1">
                <a:solidFill>
                  <a:srgbClr val="0000CC"/>
                </a:solidFill>
              </a:rPr>
              <a:t>Іксанов</a:t>
            </a:r>
            <a:r>
              <a:rPr lang="en-US" sz="2000" dirty="0">
                <a:solidFill>
                  <a:srgbClr val="0000CC"/>
                </a:solidFill>
              </a:rPr>
              <a:t> О.М., </a:t>
            </a:r>
            <a:r>
              <a:rPr lang="uk-UA" altLang="zh-CN" sz="2000" dirty="0" err="1">
                <a:solidFill>
                  <a:srgbClr val="0000CC"/>
                </a:solidFill>
              </a:rPr>
              <a:t>докт</a:t>
            </a:r>
            <a:r>
              <a:rPr lang="uk-UA" altLang="zh-CN" sz="2000" dirty="0">
                <a:solidFill>
                  <a:srgbClr val="0000CC"/>
                </a:solidFill>
              </a:rPr>
              <a:t>. </a:t>
            </a:r>
            <a:r>
              <a:rPr lang="uk-UA" altLang="zh-CN" sz="2000" dirty="0" err="1">
                <a:solidFill>
                  <a:srgbClr val="0000CC"/>
                </a:solidFill>
              </a:rPr>
              <a:t>фiз.-мат</a:t>
            </a:r>
            <a:r>
              <a:rPr lang="uk-UA" altLang="zh-CN" sz="2000" dirty="0">
                <a:solidFill>
                  <a:srgbClr val="0000CC"/>
                </a:solidFill>
              </a:rPr>
              <a:t>. наук</a:t>
            </a:r>
            <a:r>
              <a:rPr lang="uk-UA" sz="2000" dirty="0">
                <a:solidFill>
                  <a:srgbClr val="0000CC"/>
                </a:solidFill>
              </a:rPr>
              <a:t>, професор.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uk-UA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082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5958681" cy="72008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Аспірантура 2017 р.</a:t>
            </a:r>
            <a:endParaRPr lang="uk-U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782" cy="43742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Факультет здійснює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підготовку докторів філософії за 4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спеціальностями. 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У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 201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7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р. було отримано ліцензію МОН України на здійснення освітньої діяльності підготовки докторів філософії ще з однієї спеціальності –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126 Інформаційні системи і технології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Зараховано у 2017 р. –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13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осіб (у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2016 р. –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17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осіб)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Захисти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2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докторські,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4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кандидатських дисертації, з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них співробітників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факультету - 3</a:t>
            </a:r>
            <a:endParaRPr lang="uk-UA" sz="2400" b="1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4603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9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84812" cy="72008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Студентські </a:t>
            </a:r>
            <a:r>
              <a:rPr lang="uk-UA" b="1" dirty="0" err="1" smtClean="0">
                <a:solidFill>
                  <a:srgbClr val="FF0000"/>
                </a:solidFill>
              </a:rPr>
              <a:t>хакатони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15008"/>
            <a:ext cx="7992888" cy="4518248"/>
          </a:xfrm>
        </p:spPr>
        <p:txBody>
          <a:bodyPr/>
          <a:lstStyle/>
          <a:p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Data Science + Machine Learning + </a:t>
            </a: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  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Artificial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Intelligence </a:t>
            </a:r>
            <a:r>
              <a:rPr lang="en-US" sz="2400" kern="1200" dirty="0" err="1">
                <a:solidFill>
                  <a:srgbClr val="0000CC"/>
                </a:solidFill>
                <a:latin typeface="Arial" pitchFamily="34" charset="0"/>
              </a:rPr>
              <a:t>Hackathon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  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in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e-Health and Open </a:t>
            </a: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   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Data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fields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(20-21.05.2017)</a:t>
            </a:r>
          </a:p>
          <a:p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Computer Vision </a:t>
            </a:r>
            <a:r>
              <a:rPr lang="en-US" sz="2400" kern="1200" dirty="0" err="1">
                <a:solidFill>
                  <a:srgbClr val="0000CC"/>
                </a:solidFill>
                <a:latin typeface="Arial" pitchFamily="34" charset="0"/>
              </a:rPr>
              <a:t>Hackathon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   у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Одесі (12-13.08.2017)</a:t>
            </a:r>
          </a:p>
          <a:p>
            <a:r>
              <a:rPr lang="uk-UA" sz="2400" kern="1200" dirty="0" err="1">
                <a:solidFill>
                  <a:srgbClr val="0000CC"/>
                </a:solidFill>
                <a:latin typeface="Arial" pitchFamily="34" charset="0"/>
              </a:rPr>
              <a:t>Хакатон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до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Дня Народження 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ACM </a:t>
            </a: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  та у рамках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 Ukrainian ACM Celebration </a:t>
            </a:r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of Women in Computing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(16.09.2017)</a:t>
            </a:r>
          </a:p>
          <a:p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Business </a:t>
            </a:r>
            <a:r>
              <a:rPr lang="en-US" sz="2400" kern="1200" dirty="0" smtClean="0">
                <a:solidFill>
                  <a:srgbClr val="0000CC"/>
                </a:solidFill>
                <a:latin typeface="Arial" pitchFamily="34" charset="0"/>
              </a:rPr>
              <a:t>Intelligence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(7-8.10.2017)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sz="2400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endParaRPr lang="uk-UA" sz="2400" kern="12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000"/>
            <a:ext cx="1990001" cy="13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05" y="1340768"/>
            <a:ext cx="2152998" cy="14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7" y="2636912"/>
            <a:ext cx="1990001" cy="1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46" y="4005064"/>
            <a:ext cx="2189001" cy="14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189001" cy="155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680519" cy="72278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Співпраця з бізнесом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8087"/>
            <a:ext cx="2865641" cy="1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32973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00CC"/>
                </a:solidFill>
              </a:rPr>
              <a:t>У 2017 р. викладачі та студенти кафедри ТТП на чолі з Панченком Тарасом Володимировичем провели велику роботу з організації та проведення </a:t>
            </a:r>
            <a:r>
              <a:rPr lang="uk-UA" sz="2000" dirty="0" err="1" smtClean="0">
                <a:solidFill>
                  <a:srgbClr val="0000CC"/>
                </a:solidFill>
              </a:rPr>
              <a:t>хакатонів</a:t>
            </a:r>
            <a:r>
              <a:rPr lang="uk-UA" sz="2000" dirty="0" smtClean="0">
                <a:solidFill>
                  <a:srgbClr val="0000CC"/>
                </a:solidFill>
              </a:rPr>
              <a:t>. Ними були залучені провідні ІТ- компанії України до партнерства і спонсорства:</a:t>
            </a:r>
          </a:p>
          <a:p>
            <a:pPr algn="just"/>
            <a:endParaRPr lang="uk-UA" sz="2000" dirty="0">
              <a:solidFill>
                <a:srgbClr val="0000CC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0000CC"/>
                </a:solidFill>
              </a:rPr>
              <a:t>Evo</a:t>
            </a:r>
            <a:r>
              <a:rPr lang="en-US" sz="2000" b="1" dirty="0" smtClean="0">
                <a:solidFill>
                  <a:srgbClr val="0000CC"/>
                </a:solidFill>
              </a:rPr>
              <a:t> company</a:t>
            </a:r>
            <a:endParaRPr lang="uk-UA" sz="2000" b="1" dirty="0" smtClean="0">
              <a:solidFill>
                <a:srgbClr val="0000CC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0000CC"/>
                </a:solidFill>
              </a:rPr>
              <a:t>Provectus</a:t>
            </a:r>
            <a:endParaRPr lang="uk-UA" sz="2000" b="1" dirty="0" smtClean="0">
              <a:solidFill>
                <a:srgbClr val="0000CC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0000CC"/>
                </a:solidFill>
              </a:rPr>
              <a:t>Alty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Co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uk-UA" sz="2000" b="1" dirty="0" smtClean="0">
              <a:solidFill>
                <a:srgbClr val="0000CC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Augmented</a:t>
            </a:r>
            <a:r>
              <a:rPr lang="uk-UA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Pixels </a:t>
            </a:r>
            <a:r>
              <a:rPr lang="en-US" sz="2000" b="1" dirty="0">
                <a:solidFill>
                  <a:srgbClr val="0000CC"/>
                </a:solidFill>
              </a:rPr>
              <a:t>Snap </a:t>
            </a:r>
            <a:r>
              <a:rPr lang="en-US" sz="2000" b="1" dirty="0" smtClean="0">
                <a:solidFill>
                  <a:srgbClr val="0000CC"/>
                </a:solidFill>
              </a:rPr>
              <a:t>Ukraine</a:t>
            </a:r>
            <a:r>
              <a:rPr lang="uk-UA" sz="2000" b="1" dirty="0" smtClean="0">
                <a:solidFill>
                  <a:srgbClr val="0000CC"/>
                </a:solidFill>
              </a:rPr>
              <a:t>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0000CC"/>
                </a:solidFill>
              </a:rPr>
              <a:t>Apostera</a:t>
            </a:r>
            <a:endParaRPr lang="uk-UA" sz="2000" b="1" dirty="0" smtClean="0">
              <a:solidFill>
                <a:srgbClr val="0000CC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>
                <a:solidFill>
                  <a:srgbClr val="0000CC"/>
                </a:solidFill>
              </a:rPr>
              <a:t>Prostodom.UA</a:t>
            </a:r>
            <a:endParaRPr lang="uk-UA" sz="2000" b="1" dirty="0">
              <a:solidFill>
                <a:srgbClr val="0000CC"/>
              </a:solidFill>
            </a:endParaRPr>
          </a:p>
          <a:p>
            <a:pPr algn="just"/>
            <a:endParaRPr lang="uk-UA" sz="2000" dirty="0" smtClean="0">
              <a:solidFill>
                <a:srgbClr val="0000CC"/>
              </a:solidFill>
            </a:endParaRPr>
          </a:p>
          <a:p>
            <a:pPr algn="just"/>
            <a:r>
              <a:rPr lang="uk-UA" sz="2000" dirty="0" smtClean="0">
                <a:solidFill>
                  <a:srgbClr val="0000CC"/>
                </a:solidFill>
              </a:rPr>
              <a:t>	Всі події були проведені за підтримки </a:t>
            </a:r>
            <a:r>
              <a:rPr lang="en-US" sz="2000" dirty="0" smtClean="0">
                <a:solidFill>
                  <a:srgbClr val="0000CC"/>
                </a:solidFill>
              </a:rPr>
              <a:t>ACM – Association </a:t>
            </a:r>
            <a:r>
              <a:rPr lang="en-US" sz="2000" dirty="0">
                <a:solidFill>
                  <a:srgbClr val="0000CC"/>
                </a:solidFill>
              </a:rPr>
              <a:t>for Computing Machinery – </a:t>
            </a:r>
            <a:r>
              <a:rPr lang="uk-UA" sz="2000" dirty="0" smtClean="0">
                <a:solidFill>
                  <a:srgbClr val="0000CC"/>
                </a:solidFill>
              </a:rPr>
              <a:t>найбільшої </a:t>
            </a:r>
            <a:r>
              <a:rPr lang="uk-UA" sz="2000" dirty="0">
                <a:solidFill>
                  <a:srgbClr val="0000CC"/>
                </a:solidFill>
              </a:rPr>
              <a:t>у світі </a:t>
            </a:r>
            <a:r>
              <a:rPr lang="uk-UA" sz="2000" dirty="0" smtClean="0">
                <a:solidFill>
                  <a:srgbClr val="0000CC"/>
                </a:solidFill>
              </a:rPr>
              <a:t>спільноти </a:t>
            </a:r>
            <a:r>
              <a:rPr lang="uk-UA" sz="2000" dirty="0">
                <a:solidFill>
                  <a:srgbClr val="0000CC"/>
                </a:solidFill>
              </a:rPr>
              <a:t>фахівців з комп’ютерних наук та інформаційних </a:t>
            </a:r>
            <a:r>
              <a:rPr lang="uk-UA" sz="2000" dirty="0" smtClean="0">
                <a:solidFill>
                  <a:srgbClr val="0000CC"/>
                </a:solidFill>
              </a:rPr>
              <a:t>технологій</a:t>
            </a:r>
            <a:endParaRPr lang="uk-UA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494" y="620688"/>
            <a:ext cx="7704856" cy="69567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Зустрічі з представниками ТОП-ІТ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49685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914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8494" y="3639145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CC"/>
                </a:solidFill>
              </a:rPr>
              <a:t>23-24.10.2017 р.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23593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CC"/>
                </a:solidFill>
              </a:rPr>
              <a:t>13.11.2017 р. </a:t>
            </a:r>
            <a:r>
              <a:rPr lang="uk-UA" dirty="0" smtClean="0">
                <a:solidFill>
                  <a:srgbClr val="0000CC"/>
                </a:solidFill>
              </a:rPr>
              <a:t>зацікавлені </a:t>
            </a:r>
            <a:r>
              <a:rPr lang="uk-UA" dirty="0">
                <a:solidFill>
                  <a:srgbClr val="0000CC"/>
                </a:solidFill>
              </a:rPr>
              <a:t>особи зможуть дізнатися від представників </a:t>
            </a:r>
            <a:r>
              <a:rPr lang="en-US" b="1" dirty="0">
                <a:solidFill>
                  <a:srgbClr val="0000CC"/>
                </a:solidFill>
              </a:rPr>
              <a:t>Google </a:t>
            </a:r>
            <a:r>
              <a:rPr lang="en-US" b="1" dirty="0" err="1">
                <a:solidFill>
                  <a:srgbClr val="0000CC"/>
                </a:solidFill>
              </a:rPr>
              <a:t>Inc</a:t>
            </a:r>
            <a:r>
              <a:rPr lang="uk-UA" b="1" dirty="0">
                <a:solidFill>
                  <a:srgbClr val="0000CC"/>
                </a:solidFill>
              </a:rPr>
              <a:t>. </a:t>
            </a:r>
            <a:r>
              <a:rPr lang="uk-UA" dirty="0">
                <a:solidFill>
                  <a:srgbClr val="0000CC"/>
                </a:solidFill>
              </a:rPr>
              <a:t>про життя програмних інженерів у компанії, якими проектами займаються працівники, а також про кар’єрні можливості для студентів технічних спеціальностей.  Лектор: Остап Столярчук, інженер програмного забезпечення у компанії </a:t>
            </a:r>
            <a:r>
              <a:rPr lang="en-US" b="1" dirty="0">
                <a:solidFill>
                  <a:srgbClr val="0000CC"/>
                </a:solidFill>
              </a:rPr>
              <a:t>Google </a:t>
            </a:r>
            <a:r>
              <a:rPr lang="en-US" b="1" dirty="0" err="1">
                <a:solidFill>
                  <a:srgbClr val="0000CC"/>
                </a:solidFill>
              </a:rPr>
              <a:t>Inc</a:t>
            </a:r>
            <a:r>
              <a:rPr lang="uk-UA" b="1" dirty="0">
                <a:solidFill>
                  <a:srgbClr val="0000CC"/>
                </a:solidFill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01" y="4090920"/>
            <a:ext cx="3204916" cy="213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5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256389"/>
              </p:ext>
            </p:extLst>
          </p:nvPr>
        </p:nvGraphicFramePr>
        <p:xfrm>
          <a:off x="747713" y="1585913"/>
          <a:ext cx="7784727" cy="493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9270" y="530781"/>
            <a:ext cx="5251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Набір на 1 курс </a:t>
            </a:r>
            <a:r>
              <a:rPr lang="uk-UA" sz="2800" b="1" dirty="0" err="1">
                <a:solidFill>
                  <a:srgbClr val="FF0000"/>
                </a:solidFill>
              </a:rPr>
              <a:t>бакалаврату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2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143932" cy="914400"/>
          </a:xfrm>
        </p:spPr>
        <p:txBody>
          <a:bodyPr/>
          <a:lstStyle/>
          <a:p>
            <a:pPr algn="ctr" rtl="1"/>
            <a:r>
              <a:rPr lang="uk-UA" sz="2400" b="1" dirty="0" smtClean="0">
                <a:solidFill>
                  <a:srgbClr val="FF0000"/>
                </a:solidFill>
              </a:rPr>
              <a:t>Наукова періодика факультету кібернетики: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3 фахових наукових журнали (9 випусків на рік)</a:t>
            </a:r>
          </a:p>
        </p:txBody>
      </p:sp>
      <p:pic>
        <p:nvPicPr>
          <p:cNvPr id="13315" name="Picture 3" descr="op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159000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4" descr="ВЕСНИК_Fiz_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23272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ВЕСНИК_ki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2"/>
            <a:ext cx="237966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9512" y="4965687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uk-UA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Наразі виконується робота по створенню сайтів наших журналів за системою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Open Journal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Systems (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OJS)</a:t>
            </a:r>
            <a:r>
              <a:rPr lang="uk-UA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У плані – отримати міжнародні індекси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uk-UA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виконати умови, необхідні для індексації журналів у </a:t>
            </a:r>
            <a:r>
              <a:rPr lang="uk-UA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наукометричних</a:t>
            </a:r>
            <a:r>
              <a:rPr lang="uk-UA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базах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1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894785" cy="648072"/>
          </a:xfrm>
        </p:spPr>
        <p:txBody>
          <a:bodyPr/>
          <a:lstStyle/>
          <a:p>
            <a:pPr algn="ctr"/>
            <a:r>
              <a:rPr lang="uk-UA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Міжнародна діяльність у </a:t>
            </a:r>
            <a:r>
              <a:rPr lang="uk-UA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2017 </a:t>
            </a:r>
            <a:r>
              <a:rPr lang="uk-UA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470849" cy="431824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uk-UA" b="1" kern="1200" dirty="0" smtClean="0">
                <a:solidFill>
                  <a:srgbClr val="0000CC"/>
                </a:solidFill>
                <a:latin typeface="Arial" pitchFamily="34" charset="0"/>
              </a:rPr>
              <a:t>Угоди</a:t>
            </a: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sz="1800" b="1" kern="1200" dirty="0">
                <a:solidFill>
                  <a:srgbClr val="0000CC"/>
                </a:solidFill>
                <a:latin typeface="Arial" pitchFamily="34" charset="0"/>
              </a:rPr>
              <a:t>Довгострокова угода про співпрацю 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між Київським національним університетом імені Тараса Шевченка, факультетом комп’ютерних наук та кібернетики (м. Київ, Україна) та </a:t>
            </a:r>
            <a:r>
              <a:rPr lang="uk-UA" sz="1800" b="1" kern="1200" dirty="0">
                <a:solidFill>
                  <a:srgbClr val="0000CC"/>
                </a:solidFill>
                <a:latin typeface="Arial" pitchFamily="34" charset="0"/>
              </a:rPr>
              <a:t>Технологічним університетом (м. Брно, Чеська республіка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). Відповідальний професор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Хусаінов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Д.Я. Обмін досвідом, наукові дослідження та вивчення навчальних програм</a:t>
            </a:r>
            <a:r>
              <a:rPr lang="uk-UA" sz="1800" kern="1200" dirty="0" smtClean="0">
                <a:solidFill>
                  <a:srgbClr val="0000CC"/>
                </a:solidFill>
                <a:latin typeface="Arial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uk-UA" sz="1800" kern="1200" dirty="0">
              <a:solidFill>
                <a:srgbClr val="0000CC"/>
              </a:solidFill>
              <a:latin typeface="Arial" pitchFamily="34" charset="0"/>
            </a:endParaRP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sz="1800" b="1" kern="1200" dirty="0" smtClean="0">
                <a:solidFill>
                  <a:srgbClr val="0000CC"/>
                </a:solidFill>
                <a:latin typeface="Arial" pitchFamily="34" charset="0"/>
              </a:rPr>
              <a:t>Договір</a:t>
            </a:r>
            <a:r>
              <a:rPr lang="uk-UA" sz="18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на проведення </a:t>
            </a:r>
            <a:r>
              <a:rPr lang="uk-UA" sz="1800" b="1" kern="1200" dirty="0">
                <a:solidFill>
                  <a:srgbClr val="0000CC"/>
                </a:solidFill>
                <a:latin typeface="Arial" pitchFamily="34" charset="0"/>
              </a:rPr>
              <a:t>Норвезько-української літньої школи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по оцінці вразливості критичної інфраструктури у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пост-радянську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еру: випадок України. Захід проведено 20-31.08.2017 р</a:t>
            </a:r>
            <a:r>
              <a:rPr lang="uk-UA" sz="1800" kern="1200" dirty="0" smtClean="0">
                <a:solidFill>
                  <a:srgbClr val="0000CC"/>
                </a:solidFill>
                <a:latin typeface="Arial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uk-UA" sz="1800" kern="1200" dirty="0">
              <a:solidFill>
                <a:srgbClr val="0000CC"/>
              </a:solidFill>
              <a:latin typeface="Arial" pitchFamily="34" charset="0"/>
            </a:endParaRPr>
          </a:p>
          <a:p>
            <a:pPr lvl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800" b="1" kern="1200" dirty="0" err="1" smtClean="0">
                <a:solidFill>
                  <a:srgbClr val="0000CC"/>
                </a:solidFill>
                <a:latin typeface="Arial" pitchFamily="34" charset="0"/>
              </a:rPr>
              <a:t>Договір</a:t>
            </a:r>
            <a:r>
              <a:rPr lang="ru-RU" sz="1800" kern="1200" dirty="0" smtClean="0">
                <a:solidFill>
                  <a:srgbClr val="0000CC"/>
                </a:solidFill>
                <a:latin typeface="Arial" pitchFamily="34" charset="0"/>
              </a:rPr>
              <a:t> за </a:t>
            </a:r>
            <a:r>
              <a:rPr lang="ru-RU" sz="1800" kern="1200" dirty="0" err="1" smtClean="0">
                <a:solidFill>
                  <a:srgbClr val="0000CC"/>
                </a:solidFill>
                <a:latin typeface="Arial" pitchFamily="34" charset="0"/>
              </a:rPr>
              <a:t>програмою</a:t>
            </a:r>
            <a:r>
              <a:rPr lang="ru-RU" sz="1800" kern="12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Європейського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Союзу </a:t>
            </a:r>
            <a:r>
              <a:rPr lang="uk-UA" sz="1800" b="1" kern="1200" dirty="0" err="1" smtClean="0">
                <a:solidFill>
                  <a:srgbClr val="0000CC"/>
                </a:solidFill>
                <a:latin typeface="Arial" pitchFamily="34" charset="0"/>
              </a:rPr>
              <a:t>Ер</a:t>
            </a:r>
            <a:r>
              <a:rPr lang="uk-UA" sz="1800" b="1" kern="1200" dirty="0" smtClean="0">
                <a:solidFill>
                  <a:srgbClr val="0000CC"/>
                </a:solidFill>
                <a:latin typeface="Arial" pitchFamily="34" charset="0"/>
              </a:rPr>
              <a:t>азмус</a:t>
            </a:r>
            <a:r>
              <a:rPr lang="uk-UA" sz="1800" b="1" kern="1200" dirty="0">
                <a:solidFill>
                  <a:srgbClr val="0000CC"/>
                </a:solidFill>
                <a:latin typeface="Arial" pitchFamily="34" charset="0"/>
              </a:rPr>
              <a:t>+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з Національним військовим університетом ім.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Васила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Левски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(Болгарія). Обмін досвідом, наукові дослідження та вивчення навчальних програм.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uk-UA" sz="16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uk-UA" b="1" kern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uk-UA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87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750769" cy="720080"/>
          </a:xfrm>
        </p:spPr>
        <p:txBody>
          <a:bodyPr/>
          <a:lstStyle/>
          <a:p>
            <a:pPr algn="ctr"/>
            <a:r>
              <a:rPr lang="uk-UA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Спільні розробки та лабораторії</a:t>
            </a:r>
            <a:r>
              <a:rPr lang="uk-UA" b="1" kern="1200" dirty="0">
                <a:solidFill>
                  <a:srgbClr val="0000CC"/>
                </a:solidFill>
                <a:latin typeface="Arial" pitchFamily="34" charset="0"/>
              </a:rPr>
              <a:t/>
            </a:r>
            <a:br>
              <a:rPr lang="uk-UA" b="1" kern="1200" dirty="0">
                <a:solidFill>
                  <a:srgbClr val="0000CC"/>
                </a:solidFill>
                <a:latin typeface="Arial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374232"/>
          </a:xfrm>
        </p:spPr>
        <p:txBody>
          <a:bodyPr/>
          <a:lstStyle/>
          <a:p>
            <a:pPr marL="514350" indent="-514350" algn="just">
              <a:spcBef>
                <a:spcPct val="0"/>
              </a:spcBef>
              <a:buAutoNum type="arabicPeriod"/>
            </a:pP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Студентська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лабораторія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інформатики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спільно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компанією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ILS, США);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За угодою між факультетом 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 компанією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Samsung Electronics 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працює спільна навчально-дослідницька 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лабораторія (Терещенко В.М.);</a:t>
            </a:r>
          </a:p>
          <a:p>
            <a:pPr marL="457200" indent="-457200" algn="just">
              <a:buAutoNum type="arabicPeriod" startAt="3"/>
            </a:pP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Договір з Компанією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Keyterra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Limited 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Liability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США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про створення спільної навчально-дослідницької лабораторії (</a:t>
            </a:r>
            <a:r>
              <a:rPr lang="uk-UA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Крак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Ю.В.)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Співробітники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факультету виконували гранти,</a:t>
            </a:r>
            <a:r>
              <a:rPr lang="uk-UA" sz="2400" dirty="0" smtClean="0"/>
              <a:t> </a:t>
            </a:r>
            <a:r>
              <a:rPr lang="uk-UA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Жешувського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університету 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(Польща), Проект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Tempus Project No. 543901-TEMPUS-1-2013-1-AM-TEMPUS-JPGR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ALIGN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програми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ERASMUS+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Programm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CERES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Грант Посольства Республіки Франція в Україні,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60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10809" cy="648072"/>
          </a:xfrm>
        </p:spPr>
        <p:txBody>
          <a:bodyPr/>
          <a:lstStyle/>
          <a:p>
            <a:pPr algn="ctr"/>
            <a:r>
              <a:rPr lang="uk-UA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Мобільність науковців</a:t>
            </a:r>
            <a:endParaRPr lang="uk-UA" b="1" kern="1200" dirty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90928" cy="3886200"/>
          </a:xfrm>
        </p:spPr>
        <p:txBody>
          <a:bodyPr/>
          <a:lstStyle/>
          <a:p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Загалом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співробітники факультету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45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разів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були у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відрядженнях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до навчально-наукових установ інших країн</a:t>
            </a:r>
          </a:p>
          <a:p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Стажування та проведення спільних наукових досліджень 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18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закордонних візитів 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Академічна мобільність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55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 студентів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навчався за кордоном та проходив стажування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в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компаніях: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Google, Facebook, Microsoft, Samsung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та ін</a:t>
            </a:r>
            <a:r>
              <a:rPr lang="uk-UA" sz="2400" kern="1200" dirty="0" smtClean="0">
                <a:solidFill>
                  <a:srgbClr val="0000CC"/>
                </a:solidFill>
                <a:latin typeface="Arial" pitchFamily="34" charset="0"/>
              </a:rPr>
              <a:t>. </a:t>
            </a:r>
          </a:p>
          <a:p>
            <a:r>
              <a:rPr lang="uk-UA" sz="2400" b="1" kern="1200" dirty="0" smtClean="0">
                <a:solidFill>
                  <a:srgbClr val="0000CC"/>
                </a:solidFill>
                <a:latin typeface="Arial" pitchFamily="34" charset="0"/>
              </a:rPr>
              <a:t>Кількість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прийнятих на факультеті іноземних науковців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49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( в 2016 р. – 16)</a:t>
            </a:r>
          </a:p>
          <a:p>
            <a:pPr marL="0" indent="0" algn="just"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(Німеччина - 9, Грузія - 7, Великобританія – 5, Австрія – 4, Польща – 4, США – 3, Італія, </a:t>
            </a:r>
            <a:r>
              <a:rPr lang="uk-UA" sz="2400" kern="1200" dirty="0" err="1">
                <a:solidFill>
                  <a:srgbClr val="0000CC"/>
                </a:solidFill>
                <a:latin typeface="Arial" pitchFamily="34" charset="0"/>
              </a:rPr>
              <a:t>Словакія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, Вірменія, Естонія, Норвегія, Білорусь, Іспанія, Латвія)</a:t>
            </a:r>
          </a:p>
          <a:p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91" y="188640"/>
            <a:ext cx="7254825" cy="686652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 нас говорять …</a:t>
            </a:r>
            <a:endParaRPr lang="uk-U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19308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solidFill>
                  <a:srgbClr val="FF0000"/>
                </a:solidFill>
              </a:rPr>
              <a:t>У ЗМІ:</a:t>
            </a: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- </a:t>
            </a:r>
            <a:r>
              <a:rPr lang="uk-UA" sz="1400" b="1" dirty="0">
                <a:solidFill>
                  <a:srgbClr val="0000CC"/>
                </a:solidFill>
              </a:rPr>
              <a:t>на Першому Національному каналі </a:t>
            </a:r>
            <a:r>
              <a:rPr lang="uk-UA" sz="1400" dirty="0">
                <a:solidFill>
                  <a:srgbClr val="0000CC"/>
                </a:solidFill>
              </a:rPr>
              <a:t>лекція </a:t>
            </a:r>
            <a:r>
              <a:rPr lang="uk-UA" sz="1400" dirty="0" smtClean="0">
                <a:solidFill>
                  <a:srgbClr val="0000CC"/>
                </a:solidFill>
              </a:rPr>
              <a:t> «</a:t>
            </a:r>
            <a:r>
              <a:rPr lang="uk-UA" sz="1400" dirty="0" err="1" smtClean="0">
                <a:solidFill>
                  <a:srgbClr val="0000CC"/>
                </a:solidFill>
              </a:rPr>
              <a:t>Хакатони</a:t>
            </a:r>
            <a:r>
              <a:rPr lang="uk-UA" sz="1400" dirty="0" smtClean="0">
                <a:solidFill>
                  <a:srgbClr val="0000CC"/>
                </a:solidFill>
              </a:rPr>
              <a:t>» доцента </a:t>
            </a:r>
            <a:r>
              <a:rPr lang="uk-UA" sz="1400" dirty="0">
                <a:solidFill>
                  <a:srgbClr val="0000CC"/>
                </a:solidFill>
              </a:rPr>
              <a:t>кафедри теорії та технології програмування Панченка Т.В. </a:t>
            </a:r>
            <a:r>
              <a:rPr lang="uk-UA" sz="1400" dirty="0">
                <a:solidFill>
                  <a:srgbClr val="FF0000"/>
                </a:solidFill>
                <a:hlinkClick r:id="rId2"/>
              </a:rPr>
              <a:t>https://www.youtube.com/watch?v=5h3Bx67EgV4</a:t>
            </a:r>
            <a:endParaRPr lang="uk-UA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CC"/>
                </a:solidFill>
              </a:rPr>
              <a:t>- </a:t>
            </a:r>
            <a:r>
              <a:rPr lang="ru-RU" sz="1400" b="1" dirty="0">
                <a:solidFill>
                  <a:srgbClr val="0000CC"/>
                </a:solidFill>
              </a:rPr>
              <a:t>у новинах на «5 канал</a:t>
            </a:r>
            <a:r>
              <a:rPr lang="uk-UA" sz="1400" b="1" dirty="0">
                <a:solidFill>
                  <a:srgbClr val="0000CC"/>
                </a:solidFill>
              </a:rPr>
              <a:t>і</a:t>
            </a:r>
            <a:r>
              <a:rPr lang="ru-RU" sz="1400" b="1" dirty="0">
                <a:solidFill>
                  <a:srgbClr val="0000CC"/>
                </a:solidFill>
              </a:rPr>
              <a:t>» </a:t>
            </a:r>
            <a:r>
              <a:rPr lang="ru-RU" sz="1400" dirty="0" smtClean="0">
                <a:solidFill>
                  <a:srgbClr val="0000CC"/>
                </a:solidFill>
              </a:rPr>
              <a:t>репортаж </a:t>
            </a:r>
            <a:r>
              <a:rPr lang="ru-RU" sz="1400" dirty="0" err="1">
                <a:solidFill>
                  <a:srgbClr val="0000CC"/>
                </a:solidFill>
              </a:rPr>
              <a:t>під</a:t>
            </a:r>
            <a:r>
              <a:rPr lang="ru-RU" sz="1400" dirty="0">
                <a:solidFill>
                  <a:srgbClr val="0000CC"/>
                </a:solidFill>
              </a:rPr>
              <a:t> </a:t>
            </a:r>
            <a:r>
              <a:rPr lang="ru-RU" sz="1400" dirty="0" err="1" smtClean="0">
                <a:solidFill>
                  <a:srgbClr val="0000CC"/>
                </a:solidFill>
              </a:rPr>
              <a:t>назвою</a:t>
            </a:r>
            <a:r>
              <a:rPr lang="ru-RU" sz="1400" dirty="0" smtClean="0">
                <a:solidFill>
                  <a:srgbClr val="0000CC"/>
                </a:solidFill>
              </a:rPr>
              <a:t> «</a:t>
            </a:r>
            <a:r>
              <a:rPr lang="ru-RU" sz="1400" dirty="0" err="1" smtClean="0">
                <a:solidFill>
                  <a:srgbClr val="0000CC"/>
                </a:solidFill>
              </a:rPr>
              <a:t>Історія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неймовірної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жаги</a:t>
            </a:r>
            <a:r>
              <a:rPr lang="ru-RU" sz="1400" dirty="0" smtClean="0">
                <a:solidFill>
                  <a:srgbClr val="0000CC"/>
                </a:solidFill>
              </a:rPr>
              <a:t> до </a:t>
            </a:r>
            <a:r>
              <a:rPr lang="ru-RU" sz="1400" dirty="0" err="1" smtClean="0">
                <a:solidFill>
                  <a:srgbClr val="0000CC"/>
                </a:solidFill>
              </a:rPr>
              <a:t>життя</a:t>
            </a:r>
            <a:r>
              <a:rPr lang="ru-RU" sz="1400" dirty="0" smtClean="0">
                <a:solidFill>
                  <a:srgbClr val="0000CC"/>
                </a:solidFill>
              </a:rPr>
              <a:t> та </a:t>
            </a:r>
            <a:r>
              <a:rPr lang="ru-RU" sz="1400" dirty="0" err="1" smtClean="0">
                <a:solidFill>
                  <a:srgbClr val="0000CC"/>
                </a:solidFill>
              </a:rPr>
              <a:t>чоловічої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дружби</a:t>
            </a:r>
            <a:r>
              <a:rPr lang="ru-RU" sz="1400" dirty="0" smtClean="0">
                <a:solidFill>
                  <a:srgbClr val="0000CC"/>
                </a:solidFill>
              </a:rPr>
              <a:t>: як поранений </a:t>
            </a:r>
            <a:r>
              <a:rPr lang="ru-RU" sz="1400" dirty="0" err="1" smtClean="0">
                <a:solidFill>
                  <a:srgbClr val="0000CC"/>
                </a:solidFill>
              </a:rPr>
              <a:t>боєць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вчився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жити</a:t>
            </a:r>
            <a:r>
              <a:rPr lang="ru-RU" sz="1400" dirty="0" smtClean="0">
                <a:solidFill>
                  <a:srgbClr val="0000CC"/>
                </a:solidFill>
              </a:rPr>
              <a:t> наново» </a:t>
            </a:r>
            <a:r>
              <a:rPr lang="uk-UA" sz="1400" u="sng" dirty="0" smtClean="0">
                <a:solidFill>
                  <a:srgbClr val="0000CC"/>
                </a:solidFill>
                <a:hlinkClick r:id="rId3"/>
              </a:rPr>
              <a:t>http</a:t>
            </a:r>
            <a:r>
              <a:rPr lang="uk-UA" sz="1400" u="sng" dirty="0">
                <a:solidFill>
                  <a:srgbClr val="0000CC"/>
                </a:solidFill>
                <a:hlinkClick r:id="rId3"/>
              </a:rPr>
              <a:t>://www.5.ua/suspilstvo/istoriia-neimovirnoi-zhahy-do-zhyttia-ta-cholovichoi-druzhby-iak-poranenyi-boiets-vchyvsia-nanovo-zhyty-128671.htmln</a:t>
            </a:r>
            <a:endParaRPr lang="uk-UA" sz="1400" dirty="0">
              <a:solidFill>
                <a:srgbClr val="0000CC"/>
              </a:solidFill>
            </a:endParaRPr>
          </a:p>
          <a:p>
            <a:pPr algn="just"/>
            <a:r>
              <a:rPr lang="uk-UA" sz="1400" dirty="0">
                <a:solidFill>
                  <a:srgbClr val="0000CC"/>
                </a:solidFill>
              </a:rPr>
              <a:t> </a:t>
            </a:r>
            <a:r>
              <a:rPr lang="uk-UA" sz="1400" dirty="0" smtClean="0">
                <a:solidFill>
                  <a:srgbClr val="0000CC"/>
                </a:solidFill>
              </a:rPr>
              <a:t>- Репортаж «Наша армія» </a:t>
            </a:r>
            <a:r>
              <a:rPr lang="uk-UA" sz="1400" b="1" dirty="0">
                <a:solidFill>
                  <a:srgbClr val="0000CC"/>
                </a:solidFill>
              </a:rPr>
              <a:t>на радіо від </a:t>
            </a:r>
            <a:r>
              <a:rPr lang="uk-UA" sz="1400" b="1" dirty="0" smtClean="0">
                <a:solidFill>
                  <a:srgbClr val="0000CC"/>
                </a:solidFill>
              </a:rPr>
              <a:t>23.07.2017 </a:t>
            </a:r>
            <a:r>
              <a:rPr lang="uk-UA" sz="1400" dirty="0" smtClean="0">
                <a:solidFill>
                  <a:srgbClr val="0000CC"/>
                </a:solidFill>
              </a:rPr>
              <a:t>про </a:t>
            </a:r>
            <a:r>
              <a:rPr lang="uk-UA" sz="1400" dirty="0">
                <a:solidFill>
                  <a:srgbClr val="0000CC"/>
                </a:solidFill>
              </a:rPr>
              <a:t>застосування </a:t>
            </a:r>
            <a:r>
              <a:rPr lang="uk-UA" sz="1400" dirty="0" err="1">
                <a:solidFill>
                  <a:srgbClr val="0000CC"/>
                </a:solidFill>
              </a:rPr>
              <a:t>екзоскелетона</a:t>
            </a:r>
            <a:r>
              <a:rPr lang="uk-UA" sz="1400" dirty="0">
                <a:solidFill>
                  <a:srgbClr val="0000CC"/>
                </a:solidFill>
              </a:rPr>
              <a:t> у військовій і цивільній сферах</a:t>
            </a:r>
            <a:r>
              <a:rPr lang="uk-UA" sz="1400" dirty="0" smtClean="0">
                <a:solidFill>
                  <a:srgbClr val="0000CC"/>
                </a:solidFill>
              </a:rPr>
              <a:t>. </a:t>
            </a:r>
            <a:r>
              <a:rPr lang="uk-UA" sz="1400" u="sng" dirty="0" smtClean="0">
                <a:solidFill>
                  <a:srgbClr val="3E3E5C"/>
                </a:solidFill>
                <a:hlinkClick r:id="rId4"/>
              </a:rPr>
              <a:t>http</a:t>
            </a:r>
            <a:r>
              <a:rPr lang="uk-UA" sz="1400" u="sng" dirty="0">
                <a:solidFill>
                  <a:srgbClr val="3E3E5C"/>
                </a:solidFill>
                <a:hlinkClick r:id="rId4"/>
              </a:rPr>
              <a:t>://www.nrcu.gov.ua/ru/schedule/period-items.html?channelID=1&amp;date=2017-07-23</a:t>
            </a:r>
            <a:endParaRPr lang="uk-UA" sz="1400" dirty="0">
              <a:solidFill>
                <a:srgbClr val="3E3E5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-  </a:t>
            </a:r>
            <a:r>
              <a:rPr lang="uk-UA" sz="1400" dirty="0" err="1" smtClean="0">
                <a:solidFill>
                  <a:srgbClr val="0000CC"/>
                </a:solidFill>
              </a:rPr>
              <a:t>Вип</a:t>
            </a:r>
            <a:r>
              <a:rPr lang="ru-RU" sz="1400" dirty="0" err="1">
                <a:solidFill>
                  <a:srgbClr val="0000CC"/>
                </a:solidFill>
              </a:rPr>
              <a:t>уск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smtClean="0">
                <a:solidFill>
                  <a:srgbClr val="0000CC"/>
                </a:solidFill>
              </a:rPr>
              <a:t>10 </a:t>
            </a:r>
            <a:r>
              <a:rPr lang="ru-RU" sz="1400" dirty="0" err="1" smtClean="0">
                <a:solidFill>
                  <a:srgbClr val="0000CC"/>
                </a:solidFill>
              </a:rPr>
              <a:t>телепрограми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b="1" dirty="0">
                <a:solidFill>
                  <a:srgbClr val="0000CC"/>
                </a:solidFill>
              </a:rPr>
              <a:t>«</a:t>
            </a:r>
            <a:r>
              <a:rPr lang="ru-RU" sz="1400" b="1" dirty="0" err="1">
                <a:solidFill>
                  <a:srgbClr val="0000CC"/>
                </a:solidFill>
              </a:rPr>
              <a:t>Новини</a:t>
            </a:r>
            <a:r>
              <a:rPr lang="ru-RU" sz="1400" b="1" dirty="0">
                <a:solidFill>
                  <a:srgbClr val="0000CC"/>
                </a:solidFill>
              </a:rPr>
              <a:t> </a:t>
            </a:r>
            <a:r>
              <a:rPr lang="ru-RU" sz="1400" b="1" dirty="0" err="1">
                <a:solidFill>
                  <a:srgbClr val="0000CC"/>
                </a:solidFill>
              </a:rPr>
              <a:t>Університету</a:t>
            </a:r>
            <a:r>
              <a:rPr lang="ru-RU" sz="1400" b="1" dirty="0">
                <a:solidFill>
                  <a:srgbClr val="0000CC"/>
                </a:solidFill>
              </a:rPr>
              <a:t> </a:t>
            </a:r>
            <a:r>
              <a:rPr lang="ru-RU" sz="1400" b="1" dirty="0" err="1">
                <a:solidFill>
                  <a:srgbClr val="0000CC"/>
                </a:solidFill>
              </a:rPr>
              <a:t>Шевченка</a:t>
            </a:r>
            <a:r>
              <a:rPr lang="ru-RU" sz="1400" b="1" dirty="0">
                <a:solidFill>
                  <a:srgbClr val="0000CC"/>
                </a:solidFill>
              </a:rPr>
              <a:t>» </a:t>
            </a:r>
            <a:r>
              <a:rPr lang="ru-RU" sz="1400" b="1" dirty="0" smtClean="0">
                <a:solidFill>
                  <a:srgbClr val="0000CC"/>
                </a:solidFill>
              </a:rPr>
              <a:t>на</a:t>
            </a:r>
            <a:r>
              <a:rPr lang="ru-RU" sz="1400" b="1" dirty="0">
                <a:solidFill>
                  <a:srgbClr val="0000CC"/>
                </a:solidFill>
              </a:rPr>
              <a:t> </a:t>
            </a:r>
            <a:r>
              <a:rPr lang="ru-RU" sz="1400" b="1" dirty="0" smtClean="0">
                <a:solidFill>
                  <a:srgbClr val="0000CC"/>
                </a:solidFill>
              </a:rPr>
              <a:t>Студент-TV</a:t>
            </a:r>
            <a:r>
              <a:rPr lang="ru-RU" sz="1400" dirty="0" smtClean="0">
                <a:solidFill>
                  <a:srgbClr val="0000CC"/>
                </a:solidFill>
              </a:rPr>
              <a:t>. </a:t>
            </a:r>
            <a:r>
              <a:rPr lang="uk-UA" sz="1400" dirty="0">
                <a:solidFill>
                  <a:srgbClr val="0000CC"/>
                </a:solidFill>
              </a:rPr>
              <a:t>Репортаж </a:t>
            </a:r>
            <a:r>
              <a:rPr lang="uk-UA" sz="1400" dirty="0" smtClean="0">
                <a:solidFill>
                  <a:srgbClr val="0000CC"/>
                </a:solidFill>
              </a:rPr>
              <a:t>«</a:t>
            </a:r>
            <a:r>
              <a:rPr lang="ru-RU" sz="1400" dirty="0" err="1" smtClean="0">
                <a:solidFill>
                  <a:srgbClr val="0000CC"/>
                </a:solidFill>
              </a:rPr>
              <a:t>Екзоскелетон</a:t>
            </a:r>
            <a:r>
              <a:rPr lang="ru-RU" sz="1400" dirty="0">
                <a:solidFill>
                  <a:srgbClr val="0000CC"/>
                </a:solidFill>
              </a:rPr>
              <a:t>. </a:t>
            </a:r>
            <a:r>
              <a:rPr lang="ru-RU" sz="1400" dirty="0" err="1">
                <a:solidFill>
                  <a:srgbClr val="0000CC"/>
                </a:solidFill>
              </a:rPr>
              <a:t>Нове</a:t>
            </a:r>
            <a:r>
              <a:rPr lang="ru-RU" sz="1400" dirty="0">
                <a:solidFill>
                  <a:srgbClr val="0000CC"/>
                </a:solidFill>
              </a:rPr>
              <a:t> слово в </a:t>
            </a:r>
            <a:r>
              <a:rPr lang="ru-RU" sz="1400" dirty="0" err="1">
                <a:solidFill>
                  <a:srgbClr val="0000CC"/>
                </a:solidFill>
              </a:rPr>
              <a:t>медичній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кібернетиці</a:t>
            </a:r>
            <a:r>
              <a:rPr lang="ru-RU" sz="1400" dirty="0">
                <a:solidFill>
                  <a:srgbClr val="0000CC"/>
                </a:solidFill>
              </a:rPr>
              <a:t> для </a:t>
            </a:r>
            <a:r>
              <a:rPr lang="ru-RU" sz="1400" dirty="0" err="1">
                <a:solidFill>
                  <a:srgbClr val="0000CC"/>
                </a:solidFill>
              </a:rPr>
              <a:t>воїнів</a:t>
            </a:r>
            <a:r>
              <a:rPr lang="ru-RU" sz="1400" dirty="0">
                <a:solidFill>
                  <a:srgbClr val="0000CC"/>
                </a:solidFill>
              </a:rPr>
              <a:t> АТО </a:t>
            </a:r>
            <a:r>
              <a:rPr lang="ru-RU" sz="1400" dirty="0" err="1">
                <a:solidFill>
                  <a:srgbClr val="0000CC"/>
                </a:solidFill>
              </a:rPr>
              <a:t>від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українських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</a:rPr>
              <a:t>науковців</a:t>
            </a:r>
            <a:r>
              <a:rPr lang="ru-RU" sz="1400" dirty="0" smtClean="0">
                <a:solidFill>
                  <a:srgbClr val="0000CC"/>
                </a:solidFill>
              </a:rPr>
              <a:t>» (</a:t>
            </a:r>
            <a:r>
              <a:rPr lang="ru-RU" sz="1400" dirty="0">
                <a:solidFill>
                  <a:srgbClr val="0000CC"/>
                </a:solidFill>
                <a:hlinkClick r:id="rId5"/>
              </a:rPr>
              <a:t>http://campusradio.univ.kiev.ua</a:t>
            </a:r>
            <a:r>
              <a:rPr lang="ru-RU" sz="1400" b="1" dirty="0">
                <a:solidFill>
                  <a:srgbClr val="0000CC"/>
                </a:solidFill>
                <a:hlinkClick r:id="rId5"/>
              </a:rPr>
              <a:t>/</a:t>
            </a:r>
            <a:r>
              <a:rPr lang="ru-RU" sz="1400" b="1" dirty="0">
                <a:solidFill>
                  <a:srgbClr val="0000CC"/>
                </a:solidFill>
              </a:rPr>
              <a:t>)</a:t>
            </a:r>
            <a:endParaRPr lang="uk-UA" sz="1400" dirty="0">
              <a:solidFill>
                <a:srgbClr val="0000CC"/>
              </a:solidFill>
            </a:endParaRPr>
          </a:p>
          <a:p>
            <a:pPr algn="just"/>
            <a:r>
              <a:rPr lang="uk-UA" sz="1400" b="1" dirty="0">
                <a:solidFill>
                  <a:srgbClr val="0000CC"/>
                </a:solidFill>
              </a:rPr>
              <a:t> </a:t>
            </a:r>
            <a:r>
              <a:rPr lang="uk-UA" sz="1400" dirty="0" smtClean="0">
                <a:solidFill>
                  <a:srgbClr val="0000CC"/>
                </a:solidFill>
              </a:rPr>
              <a:t>- Репортаж </a:t>
            </a:r>
            <a:r>
              <a:rPr lang="uk-UA" sz="1400" dirty="0">
                <a:solidFill>
                  <a:srgbClr val="0000CC"/>
                </a:solidFill>
              </a:rPr>
              <a:t>«Дуальна освіта: чи приживеться німецький досвід?» </a:t>
            </a:r>
            <a:endParaRPr lang="uk-UA" sz="1400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у </a:t>
            </a:r>
            <a:r>
              <a:rPr lang="uk-UA" sz="1400" b="1" dirty="0">
                <a:solidFill>
                  <a:srgbClr val="0000CC"/>
                </a:solidFill>
              </a:rPr>
              <a:t>Всеукраїнському громадсько-політичному тижневику «Освіта», </a:t>
            </a:r>
            <a:endParaRPr lang="uk-UA" sz="1400" b="1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№ </a:t>
            </a:r>
            <a:r>
              <a:rPr lang="uk-UA" sz="1400" dirty="0">
                <a:solidFill>
                  <a:srgbClr val="0000CC"/>
                </a:solidFill>
              </a:rPr>
              <a:t>7-8 (5753-5754), 15 – 22 лютого 2017 р. </a:t>
            </a: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- Репортажі </a:t>
            </a:r>
            <a:r>
              <a:rPr lang="uk-UA" sz="1400" dirty="0">
                <a:solidFill>
                  <a:srgbClr val="0000CC"/>
                </a:solidFill>
              </a:rPr>
              <a:t>у </a:t>
            </a:r>
            <a:r>
              <a:rPr lang="uk-UA" sz="1400" b="1" dirty="0">
                <a:solidFill>
                  <a:srgbClr val="0000CC"/>
                </a:solidFill>
              </a:rPr>
              <a:t>газеті «Київський університет» </a:t>
            </a:r>
            <a:endParaRPr lang="uk-UA" sz="1400" b="1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(</a:t>
            </a:r>
            <a:r>
              <a:rPr lang="uk-UA" sz="1400" dirty="0">
                <a:solidFill>
                  <a:srgbClr val="0000CC"/>
                </a:solidFill>
              </a:rPr>
              <a:t>02.2016, 03.2016, 10.2016, 11.2016, 12.2016, 02.2017, 04.2017).</a:t>
            </a:r>
            <a:endParaRPr lang="uk-UA" sz="1400" b="1" dirty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- Репортаж </a:t>
            </a:r>
            <a:r>
              <a:rPr lang="uk-UA" sz="1400" dirty="0">
                <a:solidFill>
                  <a:srgbClr val="0000CC"/>
                </a:solidFill>
              </a:rPr>
              <a:t>для місцевого </a:t>
            </a:r>
            <a:r>
              <a:rPr lang="uk-UA" sz="1400" b="1" dirty="0">
                <a:solidFill>
                  <a:srgbClr val="0000CC"/>
                </a:solidFill>
              </a:rPr>
              <a:t>каналу новин м. </a:t>
            </a:r>
            <a:r>
              <a:rPr lang="uk-UA" sz="1400" b="1" dirty="0" err="1">
                <a:solidFill>
                  <a:srgbClr val="0000CC"/>
                </a:solidFill>
              </a:rPr>
              <a:t>Вейхай</a:t>
            </a:r>
            <a:r>
              <a:rPr lang="uk-UA" sz="1400" dirty="0">
                <a:solidFill>
                  <a:srgbClr val="0000CC"/>
                </a:solidFill>
              </a:rPr>
              <a:t>, </a:t>
            </a:r>
            <a:endParaRPr lang="uk-UA" sz="1400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Китайська </a:t>
            </a:r>
            <a:r>
              <a:rPr lang="uk-UA" sz="1400" dirty="0">
                <a:solidFill>
                  <a:srgbClr val="0000CC"/>
                </a:solidFill>
              </a:rPr>
              <a:t>народна республіка, зроблений заступником декана </a:t>
            </a:r>
            <a:endParaRPr lang="uk-UA" sz="1400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з </a:t>
            </a:r>
            <a:r>
              <a:rPr lang="uk-UA" sz="1400" dirty="0">
                <a:solidFill>
                  <a:srgbClr val="0000CC"/>
                </a:solidFill>
              </a:rPr>
              <a:t>наукової та міжнародної роботи факультету </a:t>
            </a:r>
            <a:r>
              <a:rPr lang="uk-UA" sz="1400" dirty="0" err="1">
                <a:solidFill>
                  <a:srgbClr val="0000CC"/>
                </a:solidFill>
              </a:rPr>
              <a:t>комп</a:t>
            </a:r>
            <a:r>
              <a:rPr lang="ru-RU" sz="1400" dirty="0">
                <a:solidFill>
                  <a:srgbClr val="0000CC"/>
                </a:solidFill>
              </a:rPr>
              <a:t>’</a:t>
            </a:r>
            <a:r>
              <a:rPr lang="ru-RU" sz="1400" dirty="0" err="1">
                <a:solidFill>
                  <a:srgbClr val="0000CC"/>
                </a:solidFill>
              </a:rPr>
              <a:t>ютерних</a:t>
            </a:r>
            <a:r>
              <a:rPr lang="ru-RU" sz="1400" dirty="0">
                <a:solidFill>
                  <a:srgbClr val="0000CC"/>
                </a:solidFill>
              </a:rPr>
              <a:t> наук </a:t>
            </a:r>
            <a:endParaRPr lang="ru-RU" sz="1400" dirty="0" smtClean="0">
              <a:solidFill>
                <a:srgbClr val="0000CC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CC"/>
                </a:solidFill>
              </a:rPr>
              <a:t>та </a:t>
            </a:r>
            <a:r>
              <a:rPr lang="ru-RU" sz="1400" dirty="0" err="1">
                <a:solidFill>
                  <a:srgbClr val="0000CC"/>
                </a:solidFill>
              </a:rPr>
              <a:t>кібернетики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Капустян</a:t>
            </a:r>
            <a:r>
              <a:rPr lang="ru-RU" sz="1400" dirty="0">
                <a:solidFill>
                  <a:srgbClr val="0000CC"/>
                </a:solidFill>
              </a:rPr>
              <a:t> О.А. у рамках </a:t>
            </a:r>
            <a:r>
              <a:rPr lang="ru-RU" sz="1400" dirty="0" err="1">
                <a:solidFill>
                  <a:srgbClr val="0000CC"/>
                </a:solidFill>
              </a:rPr>
              <a:t>Візиту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українських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експертів</a:t>
            </a:r>
            <a:r>
              <a:rPr lang="ru-RU" sz="1400" dirty="0">
                <a:solidFill>
                  <a:srgbClr val="0000CC"/>
                </a:solidFill>
              </a:rPr>
              <a:t> до </a:t>
            </a:r>
            <a:endParaRPr lang="ru-RU" sz="1400" dirty="0" smtClean="0">
              <a:solidFill>
                <a:srgbClr val="0000CC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CC"/>
                </a:solidFill>
              </a:rPr>
              <a:t>м</a:t>
            </a:r>
            <a:r>
              <a:rPr lang="ru-RU" sz="1400" dirty="0">
                <a:solidFill>
                  <a:srgbClr val="0000CC"/>
                </a:solidFill>
              </a:rPr>
              <a:t>. </a:t>
            </a:r>
            <a:r>
              <a:rPr lang="ru-RU" sz="1400" dirty="0" err="1">
                <a:solidFill>
                  <a:srgbClr val="0000CC"/>
                </a:solidFill>
              </a:rPr>
              <a:t>Вейхай</a:t>
            </a:r>
            <a:r>
              <a:rPr lang="ru-RU" sz="1400" dirty="0">
                <a:solidFill>
                  <a:srgbClr val="0000CC"/>
                </a:solidFill>
              </a:rPr>
              <a:t> (28.08 – 03.09.2017 р.).</a:t>
            </a:r>
            <a:endParaRPr lang="uk-UA" sz="1400" b="1" dirty="0">
              <a:solidFill>
                <a:srgbClr val="0000CC"/>
              </a:solidFill>
            </a:endParaRPr>
          </a:p>
          <a:p>
            <a:pPr algn="just"/>
            <a:endParaRPr lang="uk-UA" sz="1400" dirty="0" smtClean="0">
              <a:solidFill>
                <a:srgbClr val="0000CC"/>
              </a:solidFill>
            </a:endParaRPr>
          </a:p>
          <a:p>
            <a:pPr algn="just"/>
            <a:r>
              <a:rPr lang="uk-UA" sz="1400" dirty="0" smtClean="0">
                <a:solidFill>
                  <a:srgbClr val="0000CC"/>
                </a:solidFill>
              </a:rPr>
              <a:t>Функціонує </a:t>
            </a:r>
            <a:r>
              <a:rPr lang="uk-UA" sz="1400" dirty="0">
                <a:solidFill>
                  <a:srgbClr val="0000CC"/>
                </a:solidFill>
              </a:rPr>
              <a:t>сайт з презентацією розробок НДЛ «Обчислювальних методів в механіці суцільних середовищ»   </a:t>
            </a:r>
            <a:r>
              <a:rPr lang="uk-UA" sz="1400" b="1" dirty="0">
                <a:solidFill>
                  <a:srgbClr val="0000CC"/>
                </a:solidFill>
                <a:hlinkClick r:id="rId6"/>
              </a:rPr>
              <a:t>http://compmod.org/</a:t>
            </a:r>
            <a:r>
              <a:rPr lang="uk-UA" sz="1400" b="1" dirty="0">
                <a:solidFill>
                  <a:srgbClr val="0000CC"/>
                </a:solidFill>
              </a:rPr>
              <a:t>.</a:t>
            </a:r>
          </a:p>
          <a:p>
            <a:pPr algn="just"/>
            <a:endParaRPr lang="uk-UA" sz="1200" dirty="0" smtClean="0">
              <a:solidFill>
                <a:srgbClr val="0000CC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03" y="3573016"/>
            <a:ext cx="2654326" cy="15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1" y="705570"/>
            <a:ext cx="86201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64539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>
                <a:solidFill>
                  <a:srgbClr val="FF0000"/>
                </a:solidFill>
              </a:rPr>
              <a:t>Перспективи розвитку</a:t>
            </a:r>
            <a:endParaRPr lang="ru-RU" sz="2800" dirty="0"/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4603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4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86921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9675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Оновлення навчальних планів (переліку дисциплін на вибір)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 smtClean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Створення повномасштабної електронної бібліотеки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 smtClean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Участь в міжнародних освітніх програмах</a:t>
            </a:r>
          </a:p>
          <a:p>
            <a:pPr lvl="0" algn="l"/>
            <a:endParaRPr lang="uk-UA" sz="2800" dirty="0" smtClean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Підвищення ролі інституту кураторів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5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36"/>
            <a:ext cx="1066800" cy="12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5962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845423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0225" y="162880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 err="1">
                <a:solidFill>
                  <a:srgbClr val="0000CC"/>
                </a:solidFill>
              </a:rPr>
              <a:t>Обов</a:t>
            </a:r>
            <a:r>
              <a:rPr lang="en-US" sz="2800" dirty="0">
                <a:solidFill>
                  <a:srgbClr val="0000CC"/>
                </a:solidFill>
              </a:rPr>
              <a:t>’</a:t>
            </a:r>
            <a:r>
              <a:rPr lang="uk-UA" sz="2800" dirty="0" err="1">
                <a:solidFill>
                  <a:srgbClr val="0000CC"/>
                </a:solidFill>
              </a:rPr>
              <a:t>язкове</a:t>
            </a:r>
            <a:r>
              <a:rPr lang="uk-UA" sz="2800" dirty="0">
                <a:solidFill>
                  <a:srgbClr val="0000CC"/>
                </a:solidFill>
              </a:rPr>
              <a:t> видання статей англійською </a:t>
            </a:r>
            <a:r>
              <a:rPr lang="uk-UA" sz="2800" dirty="0" smtClean="0">
                <a:solidFill>
                  <a:srgbClr val="0000CC"/>
                </a:solidFill>
              </a:rPr>
              <a:t>мовою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Активна участь у міжнародних конференціях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Підвищення авторитету факультету </a:t>
            </a:r>
            <a:r>
              <a:rPr lang="uk-UA" sz="2800" dirty="0" err="1" smtClean="0">
                <a:solidFill>
                  <a:srgbClr val="0000CC"/>
                </a:solidFill>
              </a:rPr>
              <a:t>комп</a:t>
            </a:r>
            <a:r>
              <a:rPr lang="en-US" sz="2800" dirty="0" smtClean="0">
                <a:solidFill>
                  <a:srgbClr val="0000CC"/>
                </a:solidFill>
              </a:rPr>
              <a:t>’</a:t>
            </a:r>
            <a:r>
              <a:rPr lang="uk-UA" sz="2800" dirty="0" err="1" smtClean="0">
                <a:solidFill>
                  <a:srgbClr val="0000CC"/>
                </a:solidFill>
              </a:rPr>
              <a:t>ютерних</a:t>
            </a:r>
            <a:r>
              <a:rPr lang="uk-UA" sz="2800" dirty="0" smtClean="0">
                <a:solidFill>
                  <a:srgbClr val="0000CC"/>
                </a:solidFill>
              </a:rPr>
              <a:t> наук та кібернетики у міжнародній науці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Участь у експертизі міжнародних проектів, захисту дисертацій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00CC"/>
                </a:solidFill>
              </a:rPr>
              <a:t>Участь у міжнародних комісіях по присвоєнню наукових звань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4018"/>
            <a:ext cx="88487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43530"/>
            <a:ext cx="4209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800" b="1" dirty="0">
                <a:solidFill>
                  <a:srgbClr val="FF0000"/>
                </a:solidFill>
              </a:rPr>
              <a:t>Перспективи розвитку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7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ER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0"/>
            <a:ext cx="47529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9388" y="569913"/>
            <a:ext cx="39084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altLang="ru-RU" sz="2400">
                <a:solidFill>
                  <a:srgbClr val="0000CC"/>
                </a:solidFill>
              </a:rPr>
              <a:t>У тих, хто знає багато, </a:t>
            </a:r>
            <a:br>
              <a:rPr lang="uk-UA" altLang="ru-RU" sz="2400">
                <a:solidFill>
                  <a:srgbClr val="0000CC"/>
                </a:solidFill>
              </a:rPr>
            </a:br>
            <a:r>
              <a:rPr lang="uk-UA" altLang="ru-RU" sz="2400">
                <a:solidFill>
                  <a:srgbClr val="0000CC"/>
                </a:solidFill>
              </a:rPr>
              <a:t>були </a:t>
            </a:r>
            <a:r>
              <a:rPr lang="uk-UA" altLang="ru-RU" sz="2400" i="1">
                <a:solidFill>
                  <a:srgbClr val="0000CC"/>
                </a:solidFill>
              </a:rPr>
              <a:t>гарні вчителі</a:t>
            </a:r>
            <a:r>
              <a:rPr lang="uk-UA" altLang="ru-RU" sz="2400">
                <a:solidFill>
                  <a:srgbClr val="0000CC"/>
                </a:solidFill>
              </a:rPr>
              <a:t>. </a:t>
            </a:r>
          </a:p>
          <a:p>
            <a:pPr algn="r"/>
            <a:r>
              <a:rPr lang="uk-UA" altLang="ru-RU" sz="2400">
                <a:solidFill>
                  <a:srgbClr val="0000CC"/>
                </a:solidFill>
              </a:rPr>
              <a:t>А ті, хто знають мало, були </a:t>
            </a:r>
            <a:r>
              <a:rPr lang="uk-UA" altLang="ru-RU" sz="2400" i="1">
                <a:solidFill>
                  <a:srgbClr val="0000CC"/>
                </a:solidFill>
              </a:rPr>
              <a:t>поганими учнями</a:t>
            </a:r>
            <a:r>
              <a:rPr lang="uk-UA" altLang="ru-RU" sz="2400">
                <a:solidFill>
                  <a:srgbClr val="0070C0"/>
                </a:solidFill>
              </a:rPr>
              <a:t>.</a:t>
            </a:r>
          </a:p>
          <a:p>
            <a:pPr algn="r"/>
            <a:endParaRPr lang="uk-UA" altLang="ru-RU" sz="2400"/>
          </a:p>
          <a:p>
            <a:pPr algn="r"/>
            <a:r>
              <a:rPr lang="uk-UA" altLang="ru-RU" sz="2400">
                <a:solidFill>
                  <a:srgbClr val="FF0000"/>
                </a:solidFill>
              </a:rPr>
              <a:t>Арістотель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1" eaLnBrk="0" hangingPunct="0">
              <a:defRPr/>
            </a:pPr>
            <a:r>
              <a:rPr lang="uk-UA" sz="32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Дані приймальної комісії </a:t>
            </a: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2017 р</a:t>
            </a:r>
            <a:r>
              <a:rPr lang="uk-UA" sz="32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3" name="Group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870586"/>
              </p:ext>
            </p:extLst>
          </p:nvPr>
        </p:nvGraphicFramePr>
        <p:xfrm>
          <a:off x="285750" y="1341438"/>
          <a:ext cx="8030666" cy="4325878"/>
        </p:xfrm>
        <a:graphic>
          <a:graphicData uri="http://schemas.openxmlformats.org/drawingml/2006/table">
            <a:tbl>
              <a:tblPr/>
              <a:tblGrid>
                <a:gridCol w="3638178"/>
                <a:gridCol w="1800200"/>
                <a:gridCol w="2592288"/>
              </a:tblGrid>
              <a:tr h="10059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Прохідний бал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пільгових  місць                               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Прикладна математика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180,5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1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Інформатика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184,3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Програмна інженерія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193,7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Системний аналіз</a:t>
                      </a:r>
                      <a:endParaRPr kumimoji="0" lang="uk-U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181,4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7" y="-3016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9" y="571480"/>
            <a:ext cx="8072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Кращі середньовічні трактати </a:t>
            </a:r>
          </a:p>
          <a:p>
            <a:pPr marL="0" marR="0" lvl="0" indent="252413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логіці написані граматистами, </a:t>
            </a:r>
          </a:p>
          <a:p>
            <a:pPr marL="0" marR="0" lvl="0" indent="252413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і нема сумніву в тому, що в 21 сторіччі  кращі трактати по лінгвістиці напишуть програмісти. </a:t>
            </a:r>
          </a:p>
          <a:p>
            <a:pPr marL="0" marR="0" lvl="0" indent="2524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		Декан факультету кібернетики</a:t>
            </a:r>
            <a:b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 			проф. А. В.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Анісімов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9407" y="2428868"/>
            <a:ext cx="61559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7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03344"/>
              </p:ext>
            </p:extLst>
          </p:nvPr>
        </p:nvGraphicFramePr>
        <p:xfrm>
          <a:off x="289050" y="1700808"/>
          <a:ext cx="8822183" cy="4656178"/>
        </p:xfrm>
        <a:graphic>
          <a:graphicData uri="http://schemas.openxmlformats.org/drawingml/2006/table">
            <a:tbl>
              <a:tblPr/>
              <a:tblGrid>
                <a:gridCol w="1985576"/>
                <a:gridCol w="1383387"/>
                <a:gridCol w="1611252"/>
                <a:gridCol w="2062069"/>
                <a:gridCol w="1779899"/>
              </a:tblGrid>
              <a:tr h="1143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Освітня програма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 заяв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Зараховано </a:t>
                      </a:r>
                      <a:r>
                        <a:rPr kumimoji="0" lang="uk-UA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./контр.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Випускники УФМЛ                                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Прикладна математика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550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7,14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70/5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Інформатика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796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9,59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81/15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Програмна інженерія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1073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26,82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38/23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Системний аналіз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469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16,75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28/6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473" marR="68473" marT="34242" marB="3424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57200"/>
            <a:ext cx="7215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defRPr/>
            </a:pPr>
            <a:r>
              <a:rPr lang="uk-UA" sz="3200" b="1" kern="0" dirty="0">
                <a:solidFill>
                  <a:srgbClr val="FF0000"/>
                </a:solidFill>
                <a:latin typeface="Times New Roman" pitchFamily="18" charset="0"/>
              </a:rPr>
              <a:t>Дані приймальної комісії </a:t>
            </a: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2017 </a:t>
            </a: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lang="uk-UA" sz="3200" b="1" kern="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33351"/>
            <a:ext cx="5572125" cy="1452562"/>
          </a:xfrm>
        </p:spPr>
        <p:txBody>
          <a:bodyPr/>
          <a:lstStyle/>
          <a:p>
            <a:pPr eaLnBrk="1" hangingPunct="1"/>
            <a:r>
              <a:rPr lang="uk-UA" altLang="ru-RU" sz="3200" b="1" dirty="0" smtClean="0">
                <a:solidFill>
                  <a:srgbClr val="FF5050"/>
                </a:solidFill>
              </a:rPr>
              <a:t>Відраховано у 2016</a:t>
            </a:r>
            <a:r>
              <a:rPr lang="en-US" altLang="ru-RU" sz="3200" b="1" dirty="0" smtClean="0">
                <a:solidFill>
                  <a:srgbClr val="FF5050"/>
                </a:solidFill>
              </a:rPr>
              <a:t>/201</a:t>
            </a:r>
            <a:r>
              <a:rPr lang="uk-UA" altLang="ru-RU" sz="3200" b="1" dirty="0" smtClean="0">
                <a:solidFill>
                  <a:srgbClr val="FF5050"/>
                </a:solidFill>
              </a:rPr>
              <a:t>7</a:t>
            </a:r>
            <a:r>
              <a:rPr lang="en-US" altLang="ru-RU" sz="3200" b="1" dirty="0" smtClean="0">
                <a:solidFill>
                  <a:srgbClr val="FF5050"/>
                </a:solidFill>
              </a:rPr>
              <a:t> </a:t>
            </a:r>
            <a:r>
              <a:rPr lang="uk-UA" altLang="ru-RU" sz="3200" b="1" dirty="0" smtClean="0">
                <a:solidFill>
                  <a:srgbClr val="FF5050"/>
                </a:solidFill>
              </a:rPr>
              <a:t>навчальному році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3986" y="1538341"/>
            <a:ext cx="6337300" cy="31432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0000CC"/>
                </a:solidFill>
              </a:rPr>
              <a:t>Всього відраховано: 70 студентів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dirty="0" smtClean="0">
                <a:solidFill>
                  <a:srgbClr val="0000CC"/>
                </a:solidFill>
              </a:rPr>
              <a:t>Денна форма навчання: бюджет – 44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2400" dirty="0" smtClean="0">
                <a:solidFill>
                  <a:srgbClr val="0000CC"/>
                </a:solidFill>
              </a:rPr>
              <a:t>                                              контракт – 19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dirty="0" smtClean="0">
                <a:solidFill>
                  <a:srgbClr val="0000CC"/>
                </a:solidFill>
              </a:rPr>
              <a:t>Заочна форма навчання – 7</a:t>
            </a:r>
          </a:p>
          <a:p>
            <a:pPr eaLnBrk="1" hangingPunct="1">
              <a:lnSpc>
                <a:spcPct val="90000"/>
              </a:lnSpc>
              <a:buNone/>
            </a:pPr>
            <a:endParaRPr lang="uk-UA" altLang="ru-RU" sz="24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2400" dirty="0" smtClean="0">
                <a:solidFill>
                  <a:srgbClr val="FF0000"/>
                </a:solidFill>
              </a:rPr>
              <a:t>І семестр</a:t>
            </a:r>
            <a:r>
              <a:rPr lang="uk-UA" altLang="ru-RU" sz="2400" dirty="0" smtClean="0">
                <a:solidFill>
                  <a:srgbClr val="0000CC"/>
                </a:solidFill>
              </a:rPr>
              <a:t>: бюджет – 19, контракт - 11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2400" dirty="0" smtClean="0">
                <a:solidFill>
                  <a:srgbClr val="FF0000"/>
                </a:solidFill>
              </a:rPr>
              <a:t>ІІ </a:t>
            </a:r>
            <a:r>
              <a:rPr lang="uk-UA" altLang="ru-RU" sz="2400" dirty="0">
                <a:solidFill>
                  <a:srgbClr val="FF0000"/>
                </a:solidFill>
              </a:rPr>
              <a:t>семестр</a:t>
            </a:r>
            <a:r>
              <a:rPr lang="uk-UA" altLang="ru-RU" sz="2400" dirty="0">
                <a:solidFill>
                  <a:srgbClr val="0000CC"/>
                </a:solidFill>
              </a:rPr>
              <a:t>: бюджет – </a:t>
            </a:r>
            <a:r>
              <a:rPr lang="uk-UA" altLang="ru-RU" sz="2400" dirty="0" smtClean="0">
                <a:solidFill>
                  <a:srgbClr val="0000CC"/>
                </a:solidFill>
              </a:rPr>
              <a:t>25, </a:t>
            </a:r>
            <a:r>
              <a:rPr lang="uk-UA" altLang="ru-RU" sz="2400" dirty="0">
                <a:solidFill>
                  <a:srgbClr val="0000CC"/>
                </a:solidFill>
              </a:rPr>
              <a:t>контракт - 8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2400" dirty="0" smtClean="0">
                <a:solidFill>
                  <a:srgbClr val="0000CC"/>
                </a:solidFill>
              </a:rPr>
              <a:t>Переведені:</a:t>
            </a:r>
            <a:endParaRPr lang="en-US" altLang="ru-RU" sz="24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2400" dirty="0" smtClean="0">
                <a:solidFill>
                  <a:srgbClr val="0000CC"/>
                </a:solidFill>
              </a:rPr>
              <a:t>на заочне відділення – 5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dirty="0" smtClean="0">
                <a:solidFill>
                  <a:srgbClr val="0000CC"/>
                </a:solidFill>
              </a:rPr>
              <a:t>з інших факультетів - 3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400" dirty="0" smtClean="0">
                <a:solidFill>
                  <a:srgbClr val="0000CC"/>
                </a:solidFill>
              </a:rPr>
              <a:t>з інших ВНЗ – 2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000" b="1" dirty="0" smtClean="0">
                <a:solidFill>
                  <a:srgbClr val="FF0000"/>
                </a:solidFill>
              </a:rPr>
              <a:t>Відраховано:</a:t>
            </a:r>
            <a:endParaRPr lang="uk-UA" altLang="ru-RU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000" b="1" dirty="0" smtClean="0">
                <a:solidFill>
                  <a:srgbClr val="FF0000"/>
                </a:solidFill>
              </a:rPr>
              <a:t>14/15 </a:t>
            </a:r>
            <a:r>
              <a:rPr lang="uk-UA" altLang="ru-RU" sz="2000" b="1" dirty="0" err="1" smtClean="0">
                <a:solidFill>
                  <a:srgbClr val="FF0000"/>
                </a:solidFill>
              </a:rPr>
              <a:t>н.р</a:t>
            </a:r>
            <a:r>
              <a:rPr lang="uk-UA" altLang="ru-RU" sz="2000" b="1" dirty="0" smtClean="0">
                <a:solidFill>
                  <a:srgbClr val="FF0000"/>
                </a:solidFill>
              </a:rPr>
              <a:t>. -  49 студента;  15/16 </a:t>
            </a:r>
            <a:r>
              <a:rPr lang="uk-UA" altLang="ru-RU" sz="2000" b="1" dirty="0" err="1">
                <a:solidFill>
                  <a:srgbClr val="FF0000"/>
                </a:solidFill>
              </a:rPr>
              <a:t>н.р</a:t>
            </a:r>
            <a:r>
              <a:rPr lang="uk-UA" altLang="ru-RU" sz="2000" b="1" dirty="0">
                <a:solidFill>
                  <a:srgbClr val="FF0000"/>
                </a:solidFill>
              </a:rPr>
              <a:t>. -  </a:t>
            </a:r>
            <a:r>
              <a:rPr lang="uk-UA" altLang="ru-RU" sz="2000" b="1" dirty="0" smtClean="0">
                <a:solidFill>
                  <a:srgbClr val="FF0000"/>
                </a:solidFill>
              </a:rPr>
              <a:t>55 </a:t>
            </a:r>
            <a:r>
              <a:rPr lang="uk-UA" altLang="ru-RU" sz="2000" b="1" dirty="0">
                <a:solidFill>
                  <a:srgbClr val="FF0000"/>
                </a:solidFill>
              </a:rPr>
              <a:t>студента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ru-RU" sz="2000" b="1" dirty="0" smtClean="0">
              <a:solidFill>
                <a:srgbClr val="0000CC"/>
              </a:solidFill>
            </a:endParaRPr>
          </a:p>
        </p:txBody>
      </p:sp>
      <p:pic>
        <p:nvPicPr>
          <p:cNvPr id="17413" name="il_fi" descr="books_falling"/>
          <p:cNvPicPr>
            <a:picLocks noChangeAspect="1" noChangeArrowheads="1"/>
          </p:cNvPicPr>
          <p:nvPr/>
        </p:nvPicPr>
        <p:blipFill>
          <a:blip r:embed="rId3"/>
          <a:srcRect b="7091"/>
          <a:stretch>
            <a:fillRect/>
          </a:stretch>
        </p:blipFill>
        <p:spPr bwMode="auto">
          <a:xfrm>
            <a:off x="6372225" y="2565400"/>
            <a:ext cx="27717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c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61217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399531" y="915516"/>
            <a:ext cx="7345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ru-RU" altLang="ru-RU" sz="3200" b="1" dirty="0" smtClean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 ТА СТАЖУВАННЯ  </a:t>
            </a:r>
            <a:r>
              <a:rPr lang="ru-RU" altLang="ru-RU" sz="3200" b="1" dirty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lang="en-US" altLang="ru-RU" sz="3200" b="1" dirty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3200" b="1" dirty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В   ЗА </a:t>
            </a:r>
            <a:r>
              <a:rPr lang="ru-RU" altLang="ru-RU" sz="3200" b="1" dirty="0" smtClean="0">
                <a:solidFill>
                  <a:srgbClr val="E00000"/>
                </a:solidFill>
                <a:latin typeface="Times New Roman" pitchFamily="18" charset="0"/>
                <a:cs typeface="Times New Roman" pitchFamily="18" charset="0"/>
              </a:rPr>
              <a:t>КОРДОНОМ</a:t>
            </a:r>
            <a:endParaRPr lang="en-US" altLang="ru-RU" sz="3200" b="1" dirty="0">
              <a:solidFill>
                <a:srgbClr val="E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3015" y="2739117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2016/17 навчальному році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55 студентів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проходили стажування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компаніях: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Google,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Facebook, Microsoft, Samsung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ін.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559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075113"/>
            <a:ext cx="5130800" cy="1009650"/>
          </a:xfrm>
        </p:spPr>
        <p:txBody>
          <a:bodyPr/>
          <a:lstStyle/>
          <a:p>
            <a:pPr eaLnBrk="1" hangingPunct="1"/>
            <a:r>
              <a:rPr lang="uk-UA" altLang="ru-RU" sz="8000" b="1" smtClean="0">
                <a:latin typeface="Times New Roman" pitchFamily="18" charset="0"/>
              </a:rPr>
              <a:t>КАДРИ</a:t>
            </a:r>
            <a:endParaRPr lang="ru-RU" altLang="ru-RU" sz="8000" b="1" smtClean="0">
              <a:latin typeface="Times New Roman" pitchFamily="18" charset="0"/>
            </a:endParaRPr>
          </a:p>
        </p:txBody>
      </p:sp>
      <p:pic>
        <p:nvPicPr>
          <p:cNvPr id="48131" name="Picture 5" descr="collage_cert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5085184"/>
            <a:ext cx="9144000" cy="17899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65100" dist="50800" dir="16200000">
              <a:srgbClr val="8BCDFF">
                <a:alpha val="44000"/>
              </a:srgbClr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chemeClr val="tx1"/>
          </a:solidFill>
          <a:prstDash val="sysDot"/>
          <a:round/>
          <a:headEnd/>
          <a:tailEnd/>
        </a:ln>
      </a:spPr>
      <a:bodyPr/>
      <a:lstStyle/>
    </a:lnDef>
  </a:objectDefaults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7">
  <a:themeElements>
    <a:clrScheme name="Презентация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резентация7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10032</TotalTime>
  <Words>2428</Words>
  <Application>Microsoft Office PowerPoint</Application>
  <PresentationFormat>Экран (4:3)</PresentationFormat>
  <Paragraphs>709</Paragraphs>
  <Slides>51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Шаблон оформления с коринфскими колоннами</vt:lpstr>
      <vt:lpstr>Шаблон схемы книгохранилища</vt:lpstr>
      <vt:lpstr>Презентация7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Відраховано у 2016/2017 навчальному році</vt:lpstr>
      <vt:lpstr>Презентация PowerPoint</vt:lpstr>
      <vt:lpstr>КАДРИ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Відзнаки, нагороди, премії</vt:lpstr>
      <vt:lpstr>Презентация PowerPoint</vt:lpstr>
      <vt:lpstr>Презентация PowerPoint</vt:lpstr>
      <vt:lpstr>Презентация PowerPoint</vt:lpstr>
      <vt:lpstr>Відкрита Міжнародна олімпіада з програмування ім. С.О.Лебедєва – В.М.Глушкова KPI-OPEN</vt:lpstr>
      <vt:lpstr>Фінал чемпіонату світу з програмування, командна першість http://icpc.baylor.edu/icpc/ </vt:lpstr>
      <vt:lpstr>Презентация PowerPoint</vt:lpstr>
      <vt:lpstr>Рейтинг країн за версією ТОПКОДЕР (Computer Science) станом на 11 листопада 2017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Кадровий склад НДЧ 2017 р.</vt:lpstr>
      <vt:lpstr>Теми, які виконуються на факультеті у 2017 р.</vt:lpstr>
      <vt:lpstr>Факультет був організатором 7 Міжнародних наукових конференцій та співорганізатором 9 Міжнародних наукових конференцій</vt:lpstr>
      <vt:lpstr>Участь у виставках у 2017 р.</vt:lpstr>
      <vt:lpstr>Всеукраїнський конкурс студентських нукових робіт 2017 р.</vt:lpstr>
      <vt:lpstr>Наукова робота студентів</vt:lpstr>
      <vt:lpstr>Наукові семінари – 7, з них республіканські - 4 </vt:lpstr>
      <vt:lpstr>Аспірантура 2017 р.</vt:lpstr>
      <vt:lpstr>Студентські хакатони</vt:lpstr>
      <vt:lpstr>Співпраця з бізнесом</vt:lpstr>
      <vt:lpstr>Зустрічі з представниками ТОП-ІТ </vt:lpstr>
      <vt:lpstr>Наукова періодика факультету кібернетики: 3 фахових наукових журнали (9 випусків на рік)</vt:lpstr>
      <vt:lpstr>Міжнародна діяльність у 2017 р.</vt:lpstr>
      <vt:lpstr>Спільні розробки та лабораторії </vt:lpstr>
      <vt:lpstr>Мобільність науковців</vt:lpstr>
      <vt:lpstr>Про нас говорять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Кадровый понеціал: штатні викладачі</dc:title>
  <dc:creator>buy</dc:creator>
  <cp:lastModifiedBy>D-Dean</cp:lastModifiedBy>
  <cp:revision>746</cp:revision>
  <cp:lastPrinted>2017-11-09T13:42:00Z</cp:lastPrinted>
  <dcterms:created xsi:type="dcterms:W3CDTF">2005-12-20T13:21:40Z</dcterms:created>
  <dcterms:modified xsi:type="dcterms:W3CDTF">2017-11-13T11:10:06Z</dcterms:modified>
</cp:coreProperties>
</file>